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E7E5F"/>
                </a:solidFill>
                <a:latin typeface="Arial Unicode MS"/>
                <a:cs typeface="Arial Unicode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36676"/>
            <a:ext cx="7615428" cy="990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99997" y="65722"/>
            <a:ext cx="1440675" cy="8750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358128"/>
            <a:ext cx="9144000" cy="4572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64" y="1135316"/>
            <a:ext cx="825947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1F5F"/>
                </a:solidFill>
                <a:latin typeface="STXinwei"/>
                <a:cs typeface="STXinw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1262" y="2767964"/>
            <a:ext cx="7178040" cy="3196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E7E5F"/>
                </a:solidFill>
                <a:latin typeface="Arial Unicode MS"/>
                <a:cs typeface="Arial Unicode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8802" y="6473951"/>
            <a:ext cx="10922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084184" y="6473951"/>
            <a:ext cx="6096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#</a:t>
            </a:fld>
            <a:r>
              <a:rPr dirty="0" spc="-5"/>
              <a:t>/83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6.jpg"/><Relationship Id="rId6" Type="http://schemas.openxmlformats.org/officeDocument/2006/relationships/image" Target="../media/image37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5.jpg"/><Relationship Id="rId6" Type="http://schemas.openxmlformats.org/officeDocument/2006/relationships/image" Target="../media/image4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0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1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4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5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7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hyperlink" Target="http://www.360doc.com/content/19/0121/17/16758694_810423077.shtml" TargetMode="Externa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9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70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71.jpg"/><Relationship Id="rId6" Type="http://schemas.openxmlformats.org/officeDocument/2006/relationships/image" Target="../media/image7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73.jpg"/><Relationship Id="rId6" Type="http://schemas.openxmlformats.org/officeDocument/2006/relationships/image" Target="../media/image74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5.jp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76.jpg"/><Relationship Id="rId11" Type="http://schemas.openxmlformats.org/officeDocument/2006/relationships/image" Target="../media/image77.jpg"/><Relationship Id="rId12" Type="http://schemas.openxmlformats.org/officeDocument/2006/relationships/image" Target="../media/image74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265263"/>
            <a:ext cx="8370570" cy="10134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作业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7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使用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PB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口驱动一个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7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段数码管，画出端口与数码管的电路接线。写出端口的初始化程序。在数码管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上 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显示数字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7</a:t>
            </a:r>
            <a:r>
              <a:rPr dirty="0" sz="14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写出相关的程序代码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。</a:t>
            </a:r>
            <a:endParaRPr sz="1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3296" y="2464567"/>
            <a:ext cx="3178098" cy="2237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6752" y="3379152"/>
            <a:ext cx="7164705" cy="2518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onsolas"/>
                <a:cs typeface="Consolas"/>
              </a:rPr>
              <a:t>SysCtlPeripheralEnable(SYSCTL_PERIPH_GPIOB);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algn="just" marL="15875" marR="3424554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GPIOPinTypeGPIOOutput(GPIO_PORTB_BASE,  GPIO_PIN_0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GPIO_PIN_1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GPIO_PIN_2 </a:t>
            </a:r>
            <a:r>
              <a:rPr dirty="0" sz="1400">
                <a:latin typeface="Consolas"/>
                <a:cs typeface="Consolas"/>
              </a:rPr>
              <a:t>|  </a:t>
            </a:r>
            <a:r>
              <a:rPr dirty="0" sz="1400" spc="-5">
                <a:latin typeface="Consolas"/>
                <a:cs typeface="Consolas"/>
              </a:rPr>
              <a:t>GPIO_PIN_3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GPIO_PIN_4 </a:t>
            </a:r>
            <a:r>
              <a:rPr dirty="0" sz="1400">
                <a:latin typeface="Consolas"/>
                <a:cs typeface="Consolas"/>
              </a:rPr>
              <a:t>| </a:t>
            </a:r>
            <a:r>
              <a:rPr dirty="0" sz="1400" spc="-5">
                <a:latin typeface="Consolas"/>
                <a:cs typeface="Consolas"/>
              </a:rPr>
              <a:t>GPIO_PIN_5 </a:t>
            </a:r>
            <a:r>
              <a:rPr dirty="0" sz="1400">
                <a:latin typeface="Consolas"/>
                <a:cs typeface="Consolas"/>
              </a:rPr>
              <a:t>|  </a:t>
            </a:r>
            <a:r>
              <a:rPr dirty="0" sz="1400" spc="-5">
                <a:latin typeface="Consolas"/>
                <a:cs typeface="Consolas"/>
              </a:rPr>
              <a:t>GPIO_PIN_6 </a:t>
            </a:r>
            <a:r>
              <a:rPr dirty="0" sz="1400">
                <a:latin typeface="Consolas"/>
                <a:cs typeface="Consolas"/>
              </a:rPr>
              <a:t>|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GPIO_PIN_7);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180"/>
              </a:spcBef>
            </a:pPr>
            <a:r>
              <a:rPr dirty="0" sz="1400" spc="-5">
                <a:latin typeface="Consolas"/>
                <a:cs typeface="Consolas"/>
              </a:rPr>
              <a:t>uint16_t LEDtb[]={0xc0, 0f9h, 0a4h, 0b0h, 99h, 92h, 82h,0f8h, 080h, 90h};  void LEDDisp(int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value){</a:t>
            </a:r>
            <a:endParaRPr sz="1400">
              <a:latin typeface="Consolas"/>
              <a:cs typeface="Consolas"/>
            </a:endParaRPr>
          </a:p>
          <a:p>
            <a:pPr marL="12700" marR="215646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GPIOPinWrite(GPIO_PORTB_BASE,0xff, LEDtb [value]);}  LEDDisp(7);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6422"/>
            <a:ext cx="1732914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857" y="3965601"/>
            <a:ext cx="2826385" cy="16484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接受异常请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求</a:t>
            </a:r>
            <a:endParaRPr sz="1600">
              <a:latin typeface="SimHei"/>
              <a:cs typeface="SimHei"/>
            </a:endParaRPr>
          </a:p>
          <a:p>
            <a:pPr marL="323215">
              <a:lnSpc>
                <a:spcPct val="100000"/>
              </a:lnSpc>
              <a:spcBef>
                <a:spcPts val="790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处理器正在运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行</a:t>
            </a:r>
            <a:endParaRPr sz="1400">
              <a:latin typeface="SimHei"/>
              <a:cs typeface="SimHei"/>
            </a:endParaRPr>
          </a:p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异常处于使能状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态</a:t>
            </a:r>
            <a:endParaRPr sz="1400">
              <a:latin typeface="SimHei"/>
              <a:cs typeface="SimHei"/>
            </a:endParaRPr>
          </a:p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异常的优先级高于当前等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级</a:t>
            </a:r>
            <a:endParaRPr sz="1400">
              <a:latin typeface="SimHei"/>
              <a:cs typeface="SimHei"/>
            </a:endParaRPr>
          </a:p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异常未被屏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400">
              <a:latin typeface="SimHei"/>
              <a:cs typeface="Sim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8824" y="2790444"/>
            <a:ext cx="6498335" cy="8534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426652" y="2360295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中断产生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46102" y="2360295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中断响应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2000"/>
            <a:ext cx="3640454" cy="9747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异常进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入</a:t>
            </a:r>
            <a:endParaRPr sz="1600">
              <a:latin typeface="SimHei"/>
              <a:cs typeface="SimHei"/>
            </a:endParaRPr>
          </a:p>
          <a:p>
            <a:pPr marL="613410">
              <a:lnSpc>
                <a:spcPct val="100000"/>
              </a:lnSpc>
              <a:spcBef>
                <a:spcPts val="790"/>
              </a:spcBef>
            </a:pP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——CPU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内核寄存器和返回地址被压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入</a:t>
            </a:r>
            <a:endParaRPr sz="14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9007" y="2732214"/>
            <a:ext cx="2771775" cy="129413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r" marR="1272540">
              <a:lnSpc>
                <a:spcPct val="100000"/>
              </a:lnSpc>
              <a:spcBef>
                <a:spcPts val="915"/>
              </a:spcBef>
            </a:pP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当前使用的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栈</a:t>
            </a:r>
            <a:endParaRPr sz="1400">
              <a:latin typeface="SimHei"/>
              <a:cs typeface="SimHei"/>
            </a:endParaRPr>
          </a:p>
          <a:p>
            <a:pPr algn="r" marR="1329055">
              <a:lnSpc>
                <a:spcPct val="100000"/>
              </a:lnSpc>
              <a:spcBef>
                <a:spcPts val="815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取出中断向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量</a:t>
            </a:r>
            <a:endParaRPr sz="1400">
              <a:latin typeface="SimHei"/>
              <a:cs typeface="SimHei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取出待执行异常处理的指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令</a:t>
            </a:r>
            <a:endParaRPr sz="1400">
              <a:latin typeface="SimHei"/>
              <a:cs typeface="SimHei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更新</a:t>
            </a:r>
            <a:r>
              <a:rPr dirty="0" sz="1400" spc="-5">
                <a:solidFill>
                  <a:srgbClr val="001F5F"/>
                </a:solidFill>
                <a:latin typeface="Times New Roman"/>
                <a:cs typeface="Times New Roman"/>
              </a:rPr>
              <a:t>NVIC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寄存器和内核寄存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器</a:t>
            </a:r>
            <a:endParaRPr sz="1400">
              <a:latin typeface="SimHei"/>
              <a:cs typeface="Sim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982027" y="4224972"/>
            <a:ext cx="10928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更新中断状</a:t>
            </a:r>
            <a:r>
              <a:rPr dirty="0" sz="1400" spc="5">
                <a:solidFill>
                  <a:srgbClr val="FF0000"/>
                </a:solidFill>
                <a:latin typeface="SimSun"/>
                <a:cs typeface="SimSun"/>
              </a:rPr>
              <a:t>态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0312" y="2771419"/>
            <a:ext cx="422909" cy="188595"/>
          </a:xfrm>
          <a:custGeom>
            <a:avLst/>
            <a:gdLst/>
            <a:ahLst/>
            <a:cxnLst/>
            <a:rect l="l" t="t" r="r" b="b"/>
            <a:pathLst>
              <a:path w="422910" h="188594">
                <a:moveTo>
                  <a:pt x="86715" y="106921"/>
                </a:moveTo>
                <a:lnTo>
                  <a:pt x="0" y="13055"/>
                </a:lnTo>
                <a:lnTo>
                  <a:pt x="127126" y="0"/>
                </a:lnTo>
                <a:lnTo>
                  <a:pt x="117474" y="25539"/>
                </a:lnTo>
                <a:lnTo>
                  <a:pt x="86918" y="25539"/>
                </a:lnTo>
                <a:lnTo>
                  <a:pt x="73456" y="61175"/>
                </a:lnTo>
                <a:lnTo>
                  <a:pt x="100187" y="71276"/>
                </a:lnTo>
                <a:lnTo>
                  <a:pt x="86715" y="106921"/>
                </a:lnTo>
                <a:close/>
              </a:path>
              <a:path w="422910" h="188594">
                <a:moveTo>
                  <a:pt x="100187" y="71276"/>
                </a:moveTo>
                <a:lnTo>
                  <a:pt x="73456" y="61175"/>
                </a:lnTo>
                <a:lnTo>
                  <a:pt x="86918" y="25539"/>
                </a:lnTo>
                <a:lnTo>
                  <a:pt x="113655" y="35642"/>
                </a:lnTo>
                <a:lnTo>
                  <a:pt x="100187" y="71276"/>
                </a:lnTo>
                <a:close/>
              </a:path>
              <a:path w="422910" h="188594">
                <a:moveTo>
                  <a:pt x="113655" y="35642"/>
                </a:moveTo>
                <a:lnTo>
                  <a:pt x="86918" y="25539"/>
                </a:lnTo>
                <a:lnTo>
                  <a:pt x="117474" y="25539"/>
                </a:lnTo>
                <a:lnTo>
                  <a:pt x="113655" y="35642"/>
                </a:lnTo>
                <a:close/>
              </a:path>
              <a:path w="422910" h="188594">
                <a:moveTo>
                  <a:pt x="409194" y="188036"/>
                </a:moveTo>
                <a:lnTo>
                  <a:pt x="100187" y="71276"/>
                </a:lnTo>
                <a:lnTo>
                  <a:pt x="113655" y="35642"/>
                </a:lnTo>
                <a:lnTo>
                  <a:pt x="422656" y="152400"/>
                </a:lnTo>
                <a:lnTo>
                  <a:pt x="409194" y="188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84437" y="3086061"/>
            <a:ext cx="428625" cy="206375"/>
          </a:xfrm>
          <a:custGeom>
            <a:avLst/>
            <a:gdLst/>
            <a:ahLst/>
            <a:cxnLst/>
            <a:rect l="l" t="t" r="r" b="b"/>
            <a:pathLst>
              <a:path w="428625" h="206375">
                <a:moveTo>
                  <a:pt x="112523" y="170799"/>
                </a:moveTo>
                <a:lnTo>
                  <a:pt x="97469" y="135812"/>
                </a:lnTo>
                <a:lnTo>
                  <a:pt x="413156" y="0"/>
                </a:lnTo>
                <a:lnTo>
                  <a:pt x="428218" y="35001"/>
                </a:lnTo>
                <a:lnTo>
                  <a:pt x="112523" y="170799"/>
                </a:lnTo>
                <a:close/>
              </a:path>
              <a:path w="428625" h="206375">
                <a:moveTo>
                  <a:pt x="127584" y="205803"/>
                </a:moveTo>
                <a:lnTo>
                  <a:pt x="0" y="198475"/>
                </a:lnTo>
                <a:lnTo>
                  <a:pt x="82410" y="100812"/>
                </a:lnTo>
                <a:lnTo>
                  <a:pt x="97469" y="135812"/>
                </a:lnTo>
                <a:lnTo>
                  <a:pt x="71221" y="147104"/>
                </a:lnTo>
                <a:lnTo>
                  <a:pt x="86271" y="182092"/>
                </a:lnTo>
                <a:lnTo>
                  <a:pt x="117382" y="182092"/>
                </a:lnTo>
                <a:lnTo>
                  <a:pt x="127584" y="205803"/>
                </a:lnTo>
                <a:close/>
              </a:path>
              <a:path w="428625" h="206375">
                <a:moveTo>
                  <a:pt x="86271" y="182092"/>
                </a:moveTo>
                <a:lnTo>
                  <a:pt x="71221" y="147104"/>
                </a:lnTo>
                <a:lnTo>
                  <a:pt x="97469" y="135812"/>
                </a:lnTo>
                <a:lnTo>
                  <a:pt x="112523" y="170799"/>
                </a:lnTo>
                <a:lnTo>
                  <a:pt x="86271" y="182092"/>
                </a:lnTo>
                <a:close/>
              </a:path>
              <a:path w="428625" h="206375">
                <a:moveTo>
                  <a:pt x="117382" y="182092"/>
                </a:moveTo>
                <a:lnTo>
                  <a:pt x="86271" y="182092"/>
                </a:lnTo>
                <a:lnTo>
                  <a:pt x="112523" y="170799"/>
                </a:lnTo>
                <a:lnTo>
                  <a:pt x="117382" y="1820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83864" y="2875597"/>
            <a:ext cx="10928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可以同时进</a:t>
            </a:r>
            <a:r>
              <a:rPr dirty="0" sz="1400" spc="5">
                <a:solidFill>
                  <a:srgbClr val="FF0000"/>
                </a:solidFill>
                <a:latin typeface="SimSun"/>
                <a:cs typeface="SimSun"/>
              </a:rPr>
              <a:t>行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83839" y="4299585"/>
            <a:ext cx="1428750" cy="1519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16383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更新程序逻辑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的 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执行状态：程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序 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状态寄存</a:t>
            </a:r>
            <a:r>
              <a:rPr dirty="0" sz="1400" spc="5">
                <a:solidFill>
                  <a:srgbClr val="FF0000"/>
                </a:solidFill>
                <a:latin typeface="SimSun"/>
                <a:cs typeface="SimSun"/>
              </a:rPr>
              <a:t>器</a:t>
            </a:r>
            <a:endParaRPr sz="1400">
              <a:latin typeface="SimSun"/>
              <a:cs typeface="SimSun"/>
            </a:endParaRPr>
          </a:p>
          <a:p>
            <a:pPr marL="12700" marR="5080">
              <a:lnSpc>
                <a:spcPts val="1680"/>
              </a:lnSpc>
              <a:spcBef>
                <a:spcPts val="50"/>
              </a:spcBef>
            </a:pPr>
            <a:r>
              <a:rPr dirty="0" sz="1400" spc="-5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dirty="0" sz="1400" spc="-5">
                <a:solidFill>
                  <a:srgbClr val="FF0000"/>
                </a:solidFill>
                <a:latin typeface="Times New Roman"/>
                <a:cs typeface="Times New Roman"/>
              </a:rPr>
              <a:t>PSR</a:t>
            </a:r>
            <a:r>
              <a:rPr dirty="0" sz="1400" spc="-5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、链</a:t>
            </a:r>
            <a:r>
              <a:rPr dirty="0" sz="1400" spc="5">
                <a:solidFill>
                  <a:srgbClr val="FF0000"/>
                </a:solidFill>
                <a:latin typeface="SimSun"/>
                <a:cs typeface="SimSun"/>
              </a:rPr>
              <a:t>接 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寄存器</a:t>
            </a:r>
            <a:r>
              <a:rPr dirty="0" sz="1400" spc="-5">
                <a:solidFill>
                  <a:srgbClr val="FF0000"/>
                </a:solidFill>
                <a:latin typeface="SimSun"/>
                <a:cs typeface="SimSun"/>
              </a:rPr>
              <a:t>（</a:t>
            </a:r>
            <a:r>
              <a:rPr dirty="0" sz="1400" spc="-5">
                <a:solidFill>
                  <a:srgbClr val="FF0000"/>
                </a:solidFill>
                <a:latin typeface="Times New Roman"/>
                <a:cs typeface="Times New Roman"/>
              </a:rPr>
              <a:t>LR</a:t>
            </a:r>
            <a:r>
              <a:rPr dirty="0" sz="1400" spc="-5">
                <a:solidFill>
                  <a:srgbClr val="FF0000"/>
                </a:solidFill>
                <a:latin typeface="SimSun"/>
                <a:cs typeface="SimSun"/>
              </a:rPr>
              <a:t>）</a:t>
            </a:r>
            <a:r>
              <a:rPr dirty="0" sz="1400" spc="5">
                <a:solidFill>
                  <a:srgbClr val="FF0000"/>
                </a:solidFill>
                <a:latin typeface="SimSun"/>
                <a:cs typeface="SimSun"/>
              </a:rPr>
              <a:t>、 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程序计数器</a:t>
            </a:r>
            <a:r>
              <a:rPr dirty="0" sz="1400" spc="-5">
                <a:solidFill>
                  <a:srgbClr val="FF0000"/>
                </a:solidFill>
                <a:latin typeface="Times New Roman"/>
                <a:cs typeface="Times New Roman"/>
              </a:rPr>
              <a:t>(PC)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、 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堆栈指针</a:t>
            </a:r>
            <a:r>
              <a:rPr dirty="0" sz="1400" spc="-5">
                <a:solidFill>
                  <a:srgbClr val="FF0000"/>
                </a:solidFill>
                <a:latin typeface="Times New Roman"/>
                <a:cs typeface="Times New Roman"/>
              </a:rPr>
              <a:t>(SP)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0700" y="4002049"/>
            <a:ext cx="428625" cy="206375"/>
          </a:xfrm>
          <a:custGeom>
            <a:avLst/>
            <a:gdLst/>
            <a:ahLst/>
            <a:cxnLst/>
            <a:rect l="l" t="t" r="r" b="b"/>
            <a:pathLst>
              <a:path w="428625" h="206375">
                <a:moveTo>
                  <a:pt x="112523" y="170799"/>
                </a:moveTo>
                <a:lnTo>
                  <a:pt x="97469" y="135812"/>
                </a:lnTo>
                <a:lnTo>
                  <a:pt x="413156" y="0"/>
                </a:lnTo>
                <a:lnTo>
                  <a:pt x="428218" y="35001"/>
                </a:lnTo>
                <a:lnTo>
                  <a:pt x="112523" y="170799"/>
                </a:lnTo>
                <a:close/>
              </a:path>
              <a:path w="428625" h="206375">
                <a:moveTo>
                  <a:pt x="127584" y="205803"/>
                </a:moveTo>
                <a:lnTo>
                  <a:pt x="0" y="198475"/>
                </a:lnTo>
                <a:lnTo>
                  <a:pt x="82410" y="100812"/>
                </a:lnTo>
                <a:lnTo>
                  <a:pt x="97469" y="135812"/>
                </a:lnTo>
                <a:lnTo>
                  <a:pt x="71221" y="147104"/>
                </a:lnTo>
                <a:lnTo>
                  <a:pt x="86271" y="182092"/>
                </a:lnTo>
                <a:lnTo>
                  <a:pt x="117382" y="182092"/>
                </a:lnTo>
                <a:lnTo>
                  <a:pt x="127584" y="205803"/>
                </a:lnTo>
                <a:close/>
              </a:path>
              <a:path w="428625" h="206375">
                <a:moveTo>
                  <a:pt x="86271" y="182092"/>
                </a:moveTo>
                <a:lnTo>
                  <a:pt x="71221" y="147104"/>
                </a:lnTo>
                <a:lnTo>
                  <a:pt x="97469" y="135812"/>
                </a:lnTo>
                <a:lnTo>
                  <a:pt x="112523" y="170799"/>
                </a:lnTo>
                <a:lnTo>
                  <a:pt x="86271" y="182092"/>
                </a:lnTo>
                <a:close/>
              </a:path>
              <a:path w="428625" h="206375">
                <a:moveTo>
                  <a:pt x="117382" y="182092"/>
                </a:moveTo>
                <a:lnTo>
                  <a:pt x="86271" y="182092"/>
                </a:lnTo>
                <a:lnTo>
                  <a:pt x="112523" y="170799"/>
                </a:lnTo>
                <a:lnTo>
                  <a:pt x="117382" y="1820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87890" y="3990873"/>
            <a:ext cx="168910" cy="325755"/>
          </a:xfrm>
          <a:custGeom>
            <a:avLst/>
            <a:gdLst/>
            <a:ahLst/>
            <a:cxnLst/>
            <a:rect l="l" t="t" r="r" b="b"/>
            <a:pathLst>
              <a:path w="168910" h="325754">
                <a:moveTo>
                  <a:pt x="99446" y="229933"/>
                </a:moveTo>
                <a:lnTo>
                  <a:pt x="0" y="16065"/>
                </a:lnTo>
                <a:lnTo>
                  <a:pt x="34544" y="0"/>
                </a:lnTo>
                <a:lnTo>
                  <a:pt x="133990" y="213869"/>
                </a:lnTo>
                <a:lnTo>
                  <a:pt x="99446" y="229933"/>
                </a:lnTo>
                <a:close/>
              </a:path>
              <a:path w="168910" h="325754">
                <a:moveTo>
                  <a:pt x="166891" y="255841"/>
                </a:moveTo>
                <a:lnTo>
                  <a:pt x="111493" y="255841"/>
                </a:lnTo>
                <a:lnTo>
                  <a:pt x="146037" y="239775"/>
                </a:lnTo>
                <a:lnTo>
                  <a:pt x="133990" y="213869"/>
                </a:lnTo>
                <a:lnTo>
                  <a:pt x="168541" y="197802"/>
                </a:lnTo>
                <a:lnTo>
                  <a:pt x="166891" y="255841"/>
                </a:lnTo>
                <a:close/>
              </a:path>
              <a:path w="168910" h="325754">
                <a:moveTo>
                  <a:pt x="111493" y="255841"/>
                </a:moveTo>
                <a:lnTo>
                  <a:pt x="99446" y="229933"/>
                </a:lnTo>
                <a:lnTo>
                  <a:pt x="133990" y="213869"/>
                </a:lnTo>
                <a:lnTo>
                  <a:pt x="146037" y="239775"/>
                </a:lnTo>
                <a:lnTo>
                  <a:pt x="111493" y="255841"/>
                </a:lnTo>
                <a:close/>
              </a:path>
              <a:path w="168910" h="325754">
                <a:moveTo>
                  <a:pt x="164909" y="325539"/>
                </a:moveTo>
                <a:lnTo>
                  <a:pt x="64897" y="245999"/>
                </a:lnTo>
                <a:lnTo>
                  <a:pt x="99446" y="229933"/>
                </a:lnTo>
                <a:lnTo>
                  <a:pt x="111493" y="255841"/>
                </a:lnTo>
                <a:lnTo>
                  <a:pt x="166891" y="255841"/>
                </a:lnTo>
                <a:lnTo>
                  <a:pt x="164909" y="325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4770" y="1846063"/>
            <a:ext cx="4340509" cy="43400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6422"/>
            <a:ext cx="13265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中断向量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4970" y="1706972"/>
            <a:ext cx="3980137" cy="45701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2000"/>
            <a:ext cx="4954905" cy="2882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执行异常处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marL="652145">
              <a:lnSpc>
                <a:spcPct val="100000"/>
              </a:lnSpc>
              <a:spcBef>
                <a:spcPts val="575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执行相应的中断服务函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SimHei"/>
              <a:cs typeface="SimHei"/>
            </a:endParaRPr>
          </a:p>
          <a:p>
            <a:pPr marL="624840" marR="55880">
              <a:lnSpc>
                <a:spcPct val="130500"/>
              </a:lnSpc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如果有更高优先级的异常产生，则接受新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异常，当前程序被抢占（异常嵌套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SimHei"/>
              <a:cs typeface="SimHei"/>
            </a:endParaRPr>
          </a:p>
          <a:p>
            <a:pPr marL="624840" marR="5080" indent="50800">
              <a:lnSpc>
                <a:spcPct val="130500"/>
              </a:lnSpc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如果新的异常的优先级等于或者低于当前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异常，则等到当前异常处理完成后才会得到处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6354" y="2925589"/>
            <a:ext cx="2867924" cy="23232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2000"/>
            <a:ext cx="5299075" cy="224726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异常返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回</a:t>
            </a:r>
            <a:endParaRPr sz="1600">
              <a:latin typeface="SimHei"/>
              <a:cs typeface="SimHei"/>
            </a:endParaRPr>
          </a:p>
          <a:p>
            <a:pPr marL="652145">
              <a:lnSpc>
                <a:spcPct val="100000"/>
              </a:lnSpc>
              <a:spcBef>
                <a:spcPts val="575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内核寄存器出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栈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1700">
              <a:latin typeface="SimHei"/>
              <a:cs typeface="SimHei"/>
            </a:endParaRPr>
          </a:p>
          <a:p>
            <a:pPr marL="624840">
              <a:lnSpc>
                <a:spcPct val="100000"/>
              </a:lnSpc>
              <a:spcBef>
                <a:spcPts val="114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——NVIC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寄存器更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新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1700">
              <a:latin typeface="SimHei"/>
              <a:cs typeface="SimHei"/>
            </a:endParaRPr>
          </a:p>
          <a:p>
            <a:pPr marL="624840">
              <a:lnSpc>
                <a:spcPct val="100000"/>
              </a:lnSpc>
              <a:spcBef>
                <a:spcPts val="114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取出之前被中断的程序指令，程序恢复执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行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732914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4120" y="1700783"/>
            <a:ext cx="5539783" cy="26837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9776" y="4491363"/>
            <a:ext cx="4969311" cy="181799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2000"/>
            <a:ext cx="1814195" cy="193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just"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algn="just"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嵌套中断：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两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个中断同时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发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生时，优先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服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务优先级高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的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4120" y="1709927"/>
            <a:ext cx="6076071" cy="45384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0730"/>
            <a:ext cx="1732914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尾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链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grpSp>
        <p:nvGrpSpPr>
          <p:cNvPr id="9" name="object 9"/>
          <p:cNvGrpSpPr/>
          <p:nvPr/>
        </p:nvGrpSpPr>
        <p:grpSpPr>
          <a:xfrm>
            <a:off x="823717" y="1798320"/>
            <a:ext cx="7447915" cy="4454525"/>
            <a:chOff x="823717" y="1798320"/>
            <a:chExt cx="7447915" cy="44545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339" y="1798320"/>
              <a:ext cx="5932187" cy="2665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717" y="4506714"/>
              <a:ext cx="7326593" cy="174604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0730"/>
            <a:ext cx="1732914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中断的响应流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程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延迟到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达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25736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2</a:t>
            </a:r>
            <a:r>
              <a:rPr dirty="0" sz="2000"/>
              <a:t>	</a:t>
            </a:r>
            <a:r>
              <a:rPr dirty="0"/>
              <a:t>中断的响应流程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5672" y="2636520"/>
            <a:ext cx="6730796" cy="315315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4343400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总中断屏蔽寄存器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）（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857" y="5591365"/>
            <a:ext cx="7490459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marR="5080" indent="-285750">
              <a:lnSpc>
                <a:spcPct val="130200"/>
              </a:lnSpc>
              <a:spcBef>
                <a:spcPts val="100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寄存器组中的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ASK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寄存器的最低位控制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是否接收中断请求。必须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将 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设置为零，才能使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接收中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0646" y="2521360"/>
            <a:ext cx="5731149" cy="309382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160" y="1741170"/>
            <a:ext cx="42964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0000CC"/>
                </a:solidFill>
                <a:latin typeface="STKaiti"/>
                <a:cs typeface="STKaiti"/>
              </a:rPr>
              <a:t>微机系统与接</a:t>
            </a:r>
            <a:r>
              <a:rPr dirty="0" sz="4800">
                <a:solidFill>
                  <a:srgbClr val="0000CC"/>
                </a:solidFill>
                <a:latin typeface="STKaiti"/>
                <a:cs typeface="STKaiti"/>
              </a:rPr>
              <a:t>口</a:t>
            </a:r>
            <a:endParaRPr sz="4800">
              <a:latin typeface="STKaiti"/>
              <a:cs typeface="STKait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3160" y="2655570"/>
            <a:ext cx="4296410" cy="2504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0000CC"/>
                </a:solidFill>
                <a:latin typeface="STKaiti"/>
                <a:cs typeface="STKaiti"/>
              </a:rPr>
              <a:t>——中断与异</a:t>
            </a:r>
            <a:r>
              <a:rPr dirty="0" sz="4800">
                <a:solidFill>
                  <a:srgbClr val="0000CC"/>
                </a:solidFill>
                <a:latin typeface="STKaiti"/>
                <a:cs typeface="STKaiti"/>
              </a:rPr>
              <a:t>常</a:t>
            </a:r>
            <a:endParaRPr sz="4800">
              <a:latin typeface="STKaiti"/>
              <a:cs typeface="STKaiti"/>
            </a:endParaRPr>
          </a:p>
          <a:p>
            <a:pPr algn="ctr" marL="621665" marR="613410">
              <a:lnSpc>
                <a:spcPct val="119900"/>
              </a:lnSpc>
              <a:spcBef>
                <a:spcPts val="4545"/>
              </a:spcBef>
            </a:pPr>
            <a:r>
              <a:rPr dirty="0" sz="3200" spc="5">
                <a:latin typeface="STKaiti"/>
                <a:cs typeface="STKaiti"/>
              </a:rPr>
              <a:t>王江峰</a:t>
            </a:r>
            <a:r>
              <a:rPr dirty="0" sz="3200" spc="710">
                <a:latin typeface="STKaiti"/>
                <a:cs typeface="STKaiti"/>
              </a:rPr>
              <a:t> </a:t>
            </a:r>
            <a:r>
              <a:rPr dirty="0" sz="3200" spc="5">
                <a:latin typeface="STKaiti"/>
                <a:cs typeface="STKaiti"/>
              </a:rPr>
              <a:t>副研究员 </a:t>
            </a:r>
            <a:r>
              <a:rPr dirty="0" sz="3200" spc="5">
                <a:latin typeface="STKaiti"/>
                <a:cs typeface="STKaiti"/>
              </a:rPr>
              <a:t>电气工程学院</a:t>
            </a:r>
            <a:endParaRPr sz="3200">
              <a:latin typeface="STKaiti"/>
              <a:cs typeface="STKait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8192770" cy="12960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总中断屏蔽寄存器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）（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0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ASK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寄存器组中的寄存器，在总线上没有地址，因此必须使用汇编整理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对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其操作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212" y="3429000"/>
            <a:ext cx="7921752" cy="214426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4919345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总中断屏蔽寄存器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）（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IntMasterEnable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函数开启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175" y="2878116"/>
            <a:ext cx="5935143" cy="332129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5074285" cy="42513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总中断屏蔽寄存器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）（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IntMasterEnable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函数开启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SimHei"/>
              <a:cs typeface="SimHei"/>
            </a:endParaRPr>
          </a:p>
          <a:p>
            <a:pPr marL="614045">
              <a:lnSpc>
                <a:spcPct val="100000"/>
              </a:lnSpc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TivaWare_C_Series-2.1.4.178\driverlib\interrupt.c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709295" marR="2368550">
              <a:lnSpc>
                <a:spcPct val="131200"/>
              </a:lnSpc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bool  IntMasterEnable(void)</a:t>
            </a:r>
            <a:endParaRPr sz="1600">
              <a:latin typeface="Arial"/>
              <a:cs typeface="Arial"/>
            </a:endParaRPr>
          </a:p>
          <a:p>
            <a:pPr marL="709295">
              <a:lnSpc>
                <a:spcPct val="100000"/>
              </a:lnSpc>
              <a:spcBef>
                <a:spcPts val="600"/>
              </a:spcBef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935355">
              <a:lnSpc>
                <a:spcPct val="100000"/>
              </a:lnSpc>
              <a:spcBef>
                <a:spcPts val="600"/>
              </a:spcBef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//</a:t>
            </a:r>
            <a:endParaRPr sz="1600">
              <a:latin typeface="Arial"/>
              <a:cs typeface="Arial"/>
            </a:endParaRPr>
          </a:p>
          <a:p>
            <a:pPr marL="935355">
              <a:lnSpc>
                <a:spcPct val="100000"/>
              </a:lnSpc>
              <a:spcBef>
                <a:spcPts val="600"/>
              </a:spcBef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// Enable processor</a:t>
            </a:r>
            <a:r>
              <a:rPr dirty="0" sz="1600" spc="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interrupts.</a:t>
            </a:r>
            <a:endParaRPr sz="1600">
              <a:latin typeface="Arial"/>
              <a:cs typeface="Arial"/>
            </a:endParaRPr>
          </a:p>
          <a:p>
            <a:pPr marL="935355" marR="2367915">
              <a:lnSpc>
                <a:spcPct val="131200"/>
              </a:lnSpc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// 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return(CPUcpsie());</a:t>
            </a:r>
            <a:endParaRPr sz="1600">
              <a:latin typeface="Arial"/>
              <a:cs typeface="Arial"/>
            </a:endParaRPr>
          </a:p>
          <a:p>
            <a:pPr marL="709295">
              <a:lnSpc>
                <a:spcPct val="100000"/>
              </a:lnSpc>
              <a:spcBef>
                <a:spcPts val="600"/>
              </a:spcBef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4919345" cy="14573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总中断屏蔽寄存器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PRIMASK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）（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内核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IntMasterEnable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()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函数开启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SimHei"/>
              <a:cs typeface="SimHei"/>
            </a:endParaRPr>
          </a:p>
          <a:p>
            <a:pPr algn="ctr" marL="337820">
              <a:lnSpc>
                <a:spcPct val="100000"/>
              </a:lnSpc>
            </a:pPr>
            <a:r>
              <a:rPr dirty="0" sz="1600" spc="-10">
                <a:solidFill>
                  <a:srgbClr val="333333"/>
                </a:solidFill>
                <a:latin typeface="Arial"/>
                <a:cs typeface="Arial"/>
              </a:rPr>
              <a:t>TivaWare_C_Series-2.1.4.178\driverlib\cpu.c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8405" y="3467734"/>
            <a:ext cx="804545" cy="217804"/>
          </a:xfrm>
          <a:prstGeom prst="rect">
            <a:avLst/>
          </a:prstGeom>
          <a:solidFill>
            <a:srgbClr val="D2D2D2"/>
          </a:solidFill>
        </p:spPr>
        <p:txBody>
          <a:bodyPr wrap="square" lIns="0" tIns="0" rIns="0" bIns="0" rtlCol="0" vert="horz">
            <a:spAutoFit/>
          </a:bodyPr>
          <a:lstStyle/>
          <a:p>
            <a:pPr marL="9525">
              <a:lnSpc>
                <a:spcPts val="1650"/>
              </a:lnSpc>
            </a:pPr>
            <a:r>
              <a:rPr dirty="0" sz="1400" spc="-5">
                <a:solidFill>
                  <a:srgbClr val="005031"/>
                </a:solidFill>
                <a:latin typeface="Consolas"/>
                <a:cs typeface="Consolas"/>
              </a:rPr>
              <a:t>uint32_</a:t>
            </a:r>
            <a:r>
              <a:rPr dirty="0" sz="1400">
                <a:solidFill>
                  <a:srgbClr val="005031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5230" y="3663950"/>
            <a:ext cx="413321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Consolas"/>
                <a:cs typeface="Consolas"/>
              </a:rPr>
              <a:t>CPUcpsie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ct val="100000"/>
              </a:lnSpc>
            </a:pP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ct val="100000"/>
              </a:lnSpc>
            </a:pP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 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Read PRIMASK and enable</a:t>
            </a: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3E7E5F"/>
                </a:solidFill>
                <a:latin typeface="Consolas"/>
                <a:cs typeface="Consolas"/>
              </a:rPr>
              <a:t>interrupts.</a:t>
            </a:r>
            <a:endParaRPr sz="1400">
              <a:latin typeface="Consolas"/>
              <a:cs typeface="Consolas"/>
            </a:endParaRPr>
          </a:p>
          <a:p>
            <a:pPr marL="403225">
              <a:lnSpc>
                <a:spcPct val="100000"/>
              </a:lnSpc>
            </a:pPr>
            <a:r>
              <a:rPr dirty="0" sz="14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6390" y="4730750"/>
            <a:ext cx="710565" cy="664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194945" algn="l"/>
              </a:tabLst>
            </a:pPr>
            <a:r>
              <a:rPr dirty="0" u="heavy" sz="1400">
                <a:solidFill>
                  <a:srgbClr val="7E0054"/>
                </a:solidFill>
                <a:uFill>
                  <a:solidFill>
                    <a:srgbClr val="7D005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400">
                <a:solidFill>
                  <a:srgbClr val="7E0054"/>
                </a:solidFill>
                <a:uFill>
                  <a:solidFill>
                    <a:srgbClr val="7D0053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asm</a:t>
            </a:r>
            <a:r>
              <a:rPr dirty="0" sz="1400" spc="-5">
                <a:latin typeface="Consolas"/>
                <a:cs typeface="Consolas"/>
              </a:rPr>
              <a:t>(</a:t>
            </a:r>
            <a:r>
              <a:rPr dirty="0" sz="1400" spc="-5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ts val="1670"/>
              </a:lnSpc>
            </a:pPr>
            <a:r>
              <a:rPr dirty="0" sz="140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ts val="1670"/>
              </a:lnSpc>
            </a:pPr>
            <a:r>
              <a:rPr dirty="0" sz="140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2080" y="4730750"/>
            <a:ext cx="2399665" cy="664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4385" algn="l"/>
              </a:tabLst>
            </a:pPr>
            <a:r>
              <a:rPr dirty="0" u="sng" sz="1400" spc="-5">
                <a:solidFill>
                  <a:srgbClr val="2A00FF"/>
                </a:solidFill>
                <a:uFill>
                  <a:solidFill>
                    <a:srgbClr val="2A00FF"/>
                  </a:solidFill>
                </a:uFill>
                <a:latin typeface="Consolas"/>
                <a:cs typeface="Consolas"/>
              </a:rPr>
              <a:t>mrs</a:t>
            </a:r>
            <a:r>
              <a:rPr dirty="0" sz="1400" spc="-5">
                <a:solidFill>
                  <a:srgbClr val="2A00FF"/>
                </a:solidFill>
                <a:latin typeface="Consolas"/>
                <a:cs typeface="Consolas"/>
              </a:rPr>
              <a:t>	r0,</a:t>
            </a:r>
            <a:r>
              <a:rPr dirty="0" sz="1400" spc="-25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2A00FF"/>
                </a:solidFill>
                <a:latin typeface="Consolas"/>
                <a:cs typeface="Consolas"/>
              </a:rPr>
              <a:t>PRIMASK\n"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  <a:tabLst>
                <a:tab pos="794385" algn="l"/>
              </a:tabLst>
            </a:pPr>
            <a:r>
              <a:rPr dirty="0" u="sng" sz="1400" spc="-5">
                <a:solidFill>
                  <a:srgbClr val="2A00FF"/>
                </a:solidFill>
                <a:uFill>
                  <a:solidFill>
                    <a:srgbClr val="2A00FF"/>
                  </a:solidFill>
                </a:uFill>
                <a:latin typeface="Consolas"/>
                <a:cs typeface="Consolas"/>
              </a:rPr>
              <a:t>cpsie</a:t>
            </a:r>
            <a:r>
              <a:rPr dirty="0" sz="1400" spc="-5">
                <a:solidFill>
                  <a:srgbClr val="2A00FF"/>
                </a:solidFill>
                <a:latin typeface="Consolas"/>
                <a:cs typeface="Consolas"/>
              </a:rPr>
              <a:t>	i\n"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  <a:tabLst>
                <a:tab pos="794385" algn="l"/>
              </a:tabLst>
            </a:pPr>
            <a:r>
              <a:rPr dirty="0" u="sng" sz="1400">
                <a:solidFill>
                  <a:srgbClr val="2A00FF"/>
                </a:solidFill>
                <a:uFill>
                  <a:solidFill>
                    <a:srgbClr val="2A00FF"/>
                  </a:solidFill>
                </a:uFill>
                <a:latin typeface="Consolas"/>
                <a:cs typeface="Consolas"/>
              </a:rPr>
              <a:t>bx</a:t>
            </a:r>
            <a:r>
              <a:rPr dirty="0" sz="1400">
                <a:solidFill>
                  <a:srgbClr val="2A00FF"/>
                </a:solidFill>
                <a:latin typeface="Consolas"/>
                <a:cs typeface="Consolas"/>
              </a:rPr>
              <a:t>	</a:t>
            </a:r>
            <a:r>
              <a:rPr dirty="0" u="sng" sz="1400" spc="-5">
                <a:solidFill>
                  <a:srgbClr val="2A00FF"/>
                </a:solidFill>
                <a:uFill>
                  <a:solidFill>
                    <a:srgbClr val="2A00FF"/>
                  </a:solidFill>
                </a:uFill>
                <a:latin typeface="Consolas"/>
                <a:cs typeface="Consolas"/>
              </a:rPr>
              <a:t>lr</a:t>
            </a:r>
            <a:r>
              <a:rPr dirty="0" sz="1400" spc="-5">
                <a:solidFill>
                  <a:srgbClr val="2A00FF"/>
                </a:solidFill>
                <a:latin typeface="Consolas"/>
                <a:cs typeface="Consolas"/>
              </a:rPr>
              <a:t>\n"</a:t>
            </a:r>
            <a:r>
              <a:rPr dirty="0" sz="1400" spc="-5">
                <a:latin typeface="Consolas"/>
                <a:cs typeface="Consolas"/>
              </a:rPr>
              <a:t>);//</a:t>
            </a:r>
            <a:r>
              <a:rPr dirty="0" sz="1400">
                <a:latin typeface="Arial Unicode MS"/>
                <a:cs typeface="Arial Unicode MS"/>
              </a:rPr>
              <a:t>程序返</a:t>
            </a:r>
            <a:r>
              <a:rPr dirty="0" sz="1400" spc="5">
                <a:latin typeface="Arial Unicode MS"/>
                <a:cs typeface="Arial Unicode MS"/>
              </a:rPr>
              <a:t>回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5230" y="5546852"/>
            <a:ext cx="1395095" cy="5283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403225">
              <a:lnSpc>
                <a:spcPct val="100000"/>
              </a:lnSpc>
              <a:spcBef>
                <a:spcPts val="400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return</a:t>
            </a:r>
            <a:r>
              <a:rPr dirty="0" sz="1400" spc="-5">
                <a:latin typeface="Consolas"/>
                <a:cs typeface="Consolas"/>
              </a:rPr>
              <a:t>(0);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279590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NVIC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寄存器的控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中断使能寄存器（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ENn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grpSp>
        <p:nvGrpSpPr>
          <p:cNvPr id="9" name="object 9"/>
          <p:cNvGrpSpPr/>
          <p:nvPr/>
        </p:nvGrpSpPr>
        <p:grpSpPr>
          <a:xfrm>
            <a:off x="947927" y="2506979"/>
            <a:ext cx="5860415" cy="3778250"/>
            <a:chOff x="947927" y="2506979"/>
            <a:chExt cx="5860415" cy="37782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7" y="2506979"/>
              <a:ext cx="3519049" cy="9875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6230" y="3535775"/>
              <a:ext cx="4651663" cy="274932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285305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NVIC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寄存器的控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中断禁止寄存器（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DISn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758" y="2473136"/>
            <a:ext cx="4627844" cy="998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7999" y="3551654"/>
            <a:ext cx="4950721" cy="273344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7787005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NVIC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寄存器的控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制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ENn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写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开启对应的中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对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DISn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写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关闭对应的中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库函数中，提供了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IntEnable()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IntDisable()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函数，来开启和关闭指定的中断和异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6464" y="3768280"/>
            <a:ext cx="523240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IntEnable(INT_GPIOJ);//</a:t>
            </a:r>
            <a:r>
              <a:rPr dirty="0" sz="1600">
                <a:solidFill>
                  <a:srgbClr val="333333"/>
                </a:solidFill>
                <a:latin typeface="Arial Unicode MS"/>
                <a:cs typeface="Arial Unicode MS"/>
              </a:rPr>
              <a:t>接收来自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GIPOJ</a:t>
            </a:r>
            <a:r>
              <a:rPr dirty="0" sz="1600">
                <a:solidFill>
                  <a:srgbClr val="333333"/>
                </a:solidFill>
                <a:latin typeface="Arial Unicode MS"/>
                <a:cs typeface="Arial Unicode MS"/>
              </a:rPr>
              <a:t>端口的中断请</a:t>
            </a:r>
            <a:r>
              <a:rPr dirty="0" sz="1600" spc="-5">
                <a:solidFill>
                  <a:srgbClr val="333333"/>
                </a:solidFill>
                <a:latin typeface="Arial Unicode MS"/>
                <a:cs typeface="Arial Unicode MS"/>
              </a:rPr>
              <a:t>求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IntDisable(INT_UA</a:t>
            </a:r>
            <a:r>
              <a:rPr dirty="0" sz="1600" spc="-35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T0);//</a:t>
            </a:r>
            <a:r>
              <a:rPr dirty="0" sz="1600">
                <a:solidFill>
                  <a:srgbClr val="333333"/>
                </a:solidFill>
                <a:latin typeface="Arial Unicode MS"/>
                <a:cs typeface="Arial Unicode MS"/>
              </a:rPr>
              <a:t>关闭来自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UA</a:t>
            </a:r>
            <a:r>
              <a:rPr dirty="0" sz="1600" spc="-35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T0</a:t>
            </a:r>
            <a:r>
              <a:rPr dirty="0" sz="1600">
                <a:solidFill>
                  <a:srgbClr val="333333"/>
                </a:solidFill>
                <a:latin typeface="Arial Unicode MS"/>
                <a:cs typeface="Arial Unicode MS"/>
              </a:rPr>
              <a:t>模块的中断请</a:t>
            </a:r>
            <a:r>
              <a:rPr dirty="0" sz="1600" spc="-5">
                <a:solidFill>
                  <a:srgbClr val="333333"/>
                </a:solidFill>
                <a:latin typeface="Arial Unicode MS"/>
                <a:cs typeface="Arial Unicode MS"/>
              </a:rPr>
              <a:t>求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10109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IntEnable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8383" y="2221222"/>
            <a:ext cx="6202431" cy="40029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10109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IntEnable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10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47277" y="1868169"/>
            <a:ext cx="39179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TivaWare_C_Series-2.1.4.178\driverlib\interrupt.c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790" y="2053590"/>
            <a:ext cx="3925570" cy="42926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void IntEnable(uint32_t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ui32Interrupt)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Check the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arguments.</a:t>
            </a:r>
            <a:endParaRPr sz="9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ASSERT(ui32Interrupt </a:t>
            </a: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&lt;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NUM_INTERRUPTS);</a:t>
            </a:r>
            <a:endParaRPr sz="900">
              <a:latin typeface="Arial"/>
              <a:cs typeface="Arial"/>
            </a:endParaRPr>
          </a:p>
          <a:p>
            <a:pPr marL="139700" marR="1981835">
              <a:lnSpc>
                <a:spcPct val="155600"/>
              </a:lnSpc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Determine the interrupt </a:t>
            </a: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enable.  if(ui32Interrupt ==</a:t>
            </a:r>
            <a:r>
              <a:rPr dirty="0" sz="9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333333"/>
                </a:solidFill>
                <a:latin typeface="Arial"/>
                <a:cs typeface="Arial"/>
              </a:rPr>
              <a:t>FAULT_MPU)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900">
              <a:latin typeface="Arial"/>
              <a:cs typeface="Arial"/>
            </a:endParaRPr>
          </a:p>
          <a:p>
            <a:pPr marL="266700" marR="138430">
              <a:lnSpc>
                <a:spcPct val="155600"/>
              </a:lnSpc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Enable the MemManage interrupt.  HWREG(NVIC_SYS_HND_CTRL) </a:t>
            </a: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|=</a:t>
            </a:r>
            <a:r>
              <a:rPr dirty="0" sz="9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NVIC_SYS_HND_CTRL_MEM;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else if(ui32Interrupt ==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333333"/>
                </a:solidFill>
                <a:latin typeface="Arial"/>
                <a:cs typeface="Arial"/>
              </a:rPr>
              <a:t>FAULT_BUS)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9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Enable the bus fault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interrupt.</a:t>
            </a:r>
            <a:endParaRPr sz="9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HWREG(NVIC_SYS_HND_CTRL) </a:t>
            </a: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|=</a:t>
            </a:r>
            <a:r>
              <a:rPr dirty="0" sz="900" spc="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NVIC_SYS_HND_CTRL_BUS;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else if(ui32Interrupt ==</a:t>
            </a:r>
            <a:r>
              <a:rPr dirty="0" sz="9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333333"/>
                </a:solidFill>
                <a:latin typeface="Arial"/>
                <a:cs typeface="Arial"/>
              </a:rPr>
              <a:t>FAULT_USAGE)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9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Enable the usage fault</a:t>
            </a:r>
            <a:r>
              <a:rPr dirty="0" sz="9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interrupt.</a:t>
            </a:r>
            <a:endParaRPr sz="9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HWREG(NVIC_SYS_HND_CTRL) </a:t>
            </a: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|=</a:t>
            </a:r>
            <a:r>
              <a:rPr dirty="0" sz="9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33333"/>
                </a:solidFill>
                <a:latin typeface="Arial"/>
                <a:cs typeface="Arial"/>
              </a:rPr>
              <a:t>NVIC_SYS_HND_CTRL_USAGE;</a:t>
            </a:r>
            <a:endParaRPr sz="9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10109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IntEnable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47277" y="1868169"/>
            <a:ext cx="39179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TivaWare_C_Series-2.1.4.178\driverlib\interrupt.c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634" y="2097087"/>
            <a:ext cx="4107815" cy="2616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else if(ui32Interrupt ==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333333"/>
                </a:solidFill>
                <a:latin typeface="Arial"/>
                <a:cs typeface="Arial"/>
              </a:rPr>
              <a:t>FAULT_SYSTICK)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360680" marR="5080" indent="-8255">
              <a:lnSpc>
                <a:spcPct val="141700"/>
              </a:lnSpc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Enable the System </a:t>
            </a:r>
            <a:r>
              <a:rPr dirty="0" sz="1200" spc="-15">
                <a:solidFill>
                  <a:srgbClr val="333333"/>
                </a:solidFill>
                <a:latin typeface="Arial"/>
                <a:cs typeface="Arial"/>
              </a:rPr>
              <a:t>Tick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interrupt.  HWREG(NVIC_ST_CTRL) |=</a:t>
            </a:r>
            <a:r>
              <a:rPr dirty="0" sz="12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NVIC_ST_CTRL_INTEN;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else if(ui32Interrupt &gt;=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16)</a:t>
            </a:r>
            <a:endParaRPr sz="12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352425" marR="205740">
              <a:lnSpc>
                <a:spcPct val="141700"/>
              </a:lnSpc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Enable the general interrupt.  HWREG(</a:t>
            </a:r>
            <a:r>
              <a:rPr dirty="0" sz="1200" spc="-5">
                <a:solidFill>
                  <a:srgbClr val="00AFEF"/>
                </a:solidFill>
                <a:latin typeface="Arial"/>
                <a:cs typeface="Arial"/>
              </a:rPr>
              <a:t>g_pui32EnRegs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[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(ui32Interrupt </a:t>
            </a: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16) </a:t>
            </a: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32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])</a:t>
            </a:r>
            <a:r>
              <a:rPr dirty="0" sz="12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200">
              <a:latin typeface="Arial"/>
              <a:cs typeface="Arial"/>
            </a:endParaRPr>
          </a:p>
          <a:p>
            <a:pPr marL="522605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1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&lt;&lt; (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(ui32Interrupt </a:t>
            </a: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16) </a:t>
            </a: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&amp;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31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);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815" y="4764087"/>
            <a:ext cx="76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634" y="4985067"/>
            <a:ext cx="76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840" y="5320474"/>
            <a:ext cx="2487930" cy="51308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static const uint32_t g_pui32EnRegs[] </a:t>
            </a:r>
            <a:r>
              <a:rPr dirty="0" sz="1100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1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840" y="5808154"/>
            <a:ext cx="3907154" cy="51308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67005">
              <a:lnSpc>
                <a:spcPct val="100000"/>
              </a:lnSpc>
              <a:spcBef>
                <a:spcPts val="700"/>
              </a:spcBef>
            </a:pP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NVIC_EN0, NVIC_EN1, NVIC_EN2, NVIC_EN3,</a:t>
            </a:r>
            <a:r>
              <a:rPr dirty="0" sz="1100" spc="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};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4440" y="4602924"/>
            <a:ext cx="120523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5500"/>
              </a:lnSpc>
              <a:spcBef>
                <a:spcPts val="95"/>
              </a:spcBef>
            </a:pP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#define</a:t>
            </a:r>
            <a:r>
              <a:rPr dirty="0" sz="11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NVIC_EN0  #define</a:t>
            </a:r>
            <a:r>
              <a:rPr dirty="0" sz="11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NVIC_EN1  #define</a:t>
            </a:r>
            <a:r>
              <a:rPr dirty="0" sz="11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NVIC_EN2  #define</a:t>
            </a:r>
            <a:r>
              <a:rPr dirty="0" sz="11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NVIC_EN3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3395" y="4602924"/>
            <a:ext cx="275463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95"/>
              </a:spcBef>
            </a:pP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0xE000E100 // Interrupt 0-31 Set Enable  0xE000E104 // Interrupt 32-63 Set Enable  0xE000E108 // Interrupt 64-95 Set Enable  0xE000E10C // Interrupt 96-127 Set</a:t>
            </a:r>
            <a:r>
              <a:rPr dirty="0" sz="11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333333"/>
                </a:solidFill>
                <a:latin typeface="Arial"/>
                <a:cs typeface="Arial"/>
              </a:rPr>
              <a:t>Enable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8760" y="1412747"/>
            <a:ext cx="6126480" cy="506095"/>
            <a:chOff x="1508760" y="1412747"/>
            <a:chExt cx="6126480" cy="506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385" y="1414258"/>
              <a:ext cx="6086854" cy="5014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0" y="1412747"/>
              <a:ext cx="505967" cy="5059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7716" y="1447799"/>
              <a:ext cx="441959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66672" y="1470024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30">
                  <a:moveTo>
                    <a:pt x="195453" y="392112"/>
                  </a:moveTo>
                  <a:lnTo>
                    <a:pt x="150682" y="386933"/>
                  </a:lnTo>
                  <a:lnTo>
                    <a:pt x="109579" y="372176"/>
                  </a:lnTo>
                  <a:lnTo>
                    <a:pt x="73313" y="349012"/>
                  </a:lnTo>
                  <a:lnTo>
                    <a:pt x="43053" y="318612"/>
                  </a:lnTo>
                  <a:lnTo>
                    <a:pt x="19968" y="282147"/>
                  </a:lnTo>
                  <a:lnTo>
                    <a:pt x="5227" y="240788"/>
                  </a:lnTo>
                  <a:lnTo>
                    <a:pt x="0" y="195706"/>
                  </a:lnTo>
                  <a:lnTo>
                    <a:pt x="5227" y="150883"/>
                  </a:lnTo>
                  <a:lnTo>
                    <a:pt x="19968" y="109710"/>
                  </a:lnTo>
                  <a:lnTo>
                    <a:pt x="43053" y="73370"/>
                  </a:lnTo>
                  <a:lnTo>
                    <a:pt x="73313" y="43045"/>
                  </a:lnTo>
                  <a:lnTo>
                    <a:pt x="109579" y="19920"/>
                  </a:lnTo>
                  <a:lnTo>
                    <a:pt x="150682" y="5177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1164" y="1422717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grpSp>
        <p:nvGrpSpPr>
          <p:cNvPr id="8" name="object 8"/>
          <p:cNvGrpSpPr/>
          <p:nvPr/>
        </p:nvGrpSpPr>
        <p:grpSpPr>
          <a:xfrm>
            <a:off x="1508760" y="2205227"/>
            <a:ext cx="6126480" cy="506095"/>
            <a:chOff x="1508760" y="2205227"/>
            <a:chExt cx="6126480" cy="5060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385" y="2206738"/>
              <a:ext cx="6086854" cy="4968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0" y="2205227"/>
              <a:ext cx="505967" cy="5059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7716" y="2240279"/>
              <a:ext cx="441959" cy="440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6672" y="2262187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30">
                  <a:moveTo>
                    <a:pt x="195453" y="392112"/>
                  </a:moveTo>
                  <a:lnTo>
                    <a:pt x="150682" y="386934"/>
                  </a:lnTo>
                  <a:lnTo>
                    <a:pt x="109579" y="372183"/>
                  </a:lnTo>
                  <a:lnTo>
                    <a:pt x="73313" y="349037"/>
                  </a:lnTo>
                  <a:lnTo>
                    <a:pt x="43053" y="318671"/>
                  </a:lnTo>
                  <a:lnTo>
                    <a:pt x="19968" y="282263"/>
                  </a:lnTo>
                  <a:lnTo>
                    <a:pt x="5227" y="240988"/>
                  </a:lnTo>
                  <a:lnTo>
                    <a:pt x="0" y="196024"/>
                  </a:lnTo>
                  <a:lnTo>
                    <a:pt x="5227" y="151083"/>
                  </a:lnTo>
                  <a:lnTo>
                    <a:pt x="19968" y="109826"/>
                  </a:lnTo>
                  <a:lnTo>
                    <a:pt x="43053" y="73429"/>
                  </a:lnTo>
                  <a:lnTo>
                    <a:pt x="73313" y="43070"/>
                  </a:lnTo>
                  <a:lnTo>
                    <a:pt x="109579" y="19927"/>
                  </a:lnTo>
                  <a:lnTo>
                    <a:pt x="150682" y="5178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508760" y="2977895"/>
            <a:ext cx="6126480" cy="506095"/>
            <a:chOff x="1508760" y="2977895"/>
            <a:chExt cx="6126480" cy="50609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385" y="2979406"/>
              <a:ext cx="6086854" cy="4968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8760" y="2977895"/>
              <a:ext cx="505967" cy="5059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7716" y="3012947"/>
              <a:ext cx="441959" cy="4404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66672" y="3035299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29">
                  <a:moveTo>
                    <a:pt x="195453" y="392112"/>
                  </a:moveTo>
                  <a:lnTo>
                    <a:pt x="150682" y="386932"/>
                  </a:lnTo>
                  <a:lnTo>
                    <a:pt x="109579" y="372173"/>
                  </a:lnTo>
                  <a:lnTo>
                    <a:pt x="73313" y="349002"/>
                  </a:lnTo>
                  <a:lnTo>
                    <a:pt x="43053" y="318588"/>
                  </a:lnTo>
                  <a:lnTo>
                    <a:pt x="19968" y="282101"/>
                  </a:lnTo>
                  <a:lnTo>
                    <a:pt x="5227" y="240708"/>
                  </a:lnTo>
                  <a:lnTo>
                    <a:pt x="0" y="195580"/>
                  </a:lnTo>
                  <a:lnTo>
                    <a:pt x="5227" y="150804"/>
                  </a:lnTo>
                  <a:lnTo>
                    <a:pt x="19968" y="109664"/>
                  </a:lnTo>
                  <a:lnTo>
                    <a:pt x="43053" y="73346"/>
                  </a:lnTo>
                  <a:lnTo>
                    <a:pt x="73313" y="43035"/>
                  </a:lnTo>
                  <a:lnTo>
                    <a:pt x="109579" y="19917"/>
                  </a:lnTo>
                  <a:lnTo>
                    <a:pt x="150682" y="5176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3"/>
                  </a:lnTo>
                  <a:lnTo>
                    <a:pt x="347817" y="73436"/>
                  </a:lnTo>
                  <a:lnTo>
                    <a:pt x="370867" y="109840"/>
                  </a:lnTo>
                  <a:lnTo>
                    <a:pt x="385558" y="151107"/>
                  </a:lnTo>
                  <a:lnTo>
                    <a:pt x="390715" y="196062"/>
                  </a:lnTo>
                  <a:lnTo>
                    <a:pt x="385558" y="241012"/>
                  </a:lnTo>
                  <a:lnTo>
                    <a:pt x="370867" y="282276"/>
                  </a:lnTo>
                  <a:lnTo>
                    <a:pt x="347817" y="318678"/>
                  </a:lnTo>
                  <a:lnTo>
                    <a:pt x="317577" y="349040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74177" y="2216150"/>
            <a:ext cx="349250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2120" indent="-440055">
              <a:lnSpc>
                <a:spcPct val="100000"/>
              </a:lnSpc>
              <a:spcBef>
                <a:spcPts val="100"/>
              </a:spcBef>
              <a:buClr>
                <a:srgbClr val="0808A2"/>
              </a:buClr>
              <a:buSzPct val="83333"/>
              <a:buAutoNum type="arabicPlain" startAt="2"/>
              <a:tabLst>
                <a:tab pos="452120" algn="l"/>
                <a:tab pos="452755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中断的响应流程</a:t>
            </a:r>
            <a:endParaRPr sz="2400">
              <a:latin typeface="STXinwei"/>
              <a:cs typeface="STXinwe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lain" startAt="2"/>
            </a:pPr>
            <a:endParaRPr sz="3050">
              <a:latin typeface="STXinwei"/>
              <a:cs typeface="STXinwei"/>
            </a:endParaRPr>
          </a:p>
          <a:p>
            <a:pPr marL="431800" indent="-414655">
              <a:lnSpc>
                <a:spcPct val="100000"/>
              </a:lnSpc>
              <a:buSzPct val="83333"/>
              <a:buAutoNum type="arabicPlain" startAt="2"/>
              <a:tabLst>
                <a:tab pos="431165" algn="l"/>
                <a:tab pos="431800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中断控制寄存器的访问</a:t>
            </a:r>
            <a:endParaRPr sz="2400">
              <a:latin typeface="STXinwei"/>
              <a:cs typeface="STXinw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08760" y="3770376"/>
            <a:ext cx="6126480" cy="506095"/>
            <a:chOff x="1508760" y="3770376"/>
            <a:chExt cx="6126480" cy="50609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8385" y="3771886"/>
              <a:ext cx="6086854" cy="4968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8760" y="3770376"/>
              <a:ext cx="505967" cy="5059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716" y="3805428"/>
              <a:ext cx="441959" cy="4404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66672" y="3827462"/>
              <a:ext cx="391160" cy="392430"/>
            </a:xfrm>
            <a:custGeom>
              <a:avLst/>
              <a:gdLst/>
              <a:ahLst/>
              <a:cxnLst/>
              <a:rect l="l" t="t" r="r" b="b"/>
              <a:pathLst>
                <a:path w="391160" h="392429">
                  <a:moveTo>
                    <a:pt x="195453" y="392112"/>
                  </a:moveTo>
                  <a:lnTo>
                    <a:pt x="150682" y="386933"/>
                  </a:lnTo>
                  <a:lnTo>
                    <a:pt x="109579" y="372180"/>
                  </a:lnTo>
                  <a:lnTo>
                    <a:pt x="73313" y="349027"/>
                  </a:lnTo>
                  <a:lnTo>
                    <a:pt x="43053" y="318647"/>
                  </a:lnTo>
                  <a:lnTo>
                    <a:pt x="19968" y="282216"/>
                  </a:lnTo>
                  <a:lnTo>
                    <a:pt x="5227" y="240908"/>
                  </a:lnTo>
                  <a:lnTo>
                    <a:pt x="0" y="195897"/>
                  </a:lnTo>
                  <a:lnTo>
                    <a:pt x="5227" y="151003"/>
                  </a:lnTo>
                  <a:lnTo>
                    <a:pt x="19968" y="109780"/>
                  </a:lnTo>
                  <a:lnTo>
                    <a:pt x="43053" y="73405"/>
                  </a:lnTo>
                  <a:lnTo>
                    <a:pt x="73313" y="43060"/>
                  </a:lnTo>
                  <a:lnTo>
                    <a:pt x="109579" y="19924"/>
                  </a:lnTo>
                  <a:lnTo>
                    <a:pt x="150682" y="5177"/>
                  </a:lnTo>
                  <a:lnTo>
                    <a:pt x="195453" y="0"/>
                  </a:lnTo>
                  <a:lnTo>
                    <a:pt x="240223" y="5178"/>
                  </a:lnTo>
                  <a:lnTo>
                    <a:pt x="281322" y="19928"/>
                  </a:lnTo>
                  <a:lnTo>
                    <a:pt x="317577" y="43072"/>
                  </a:lnTo>
                  <a:lnTo>
                    <a:pt x="347817" y="73433"/>
                  </a:lnTo>
                  <a:lnTo>
                    <a:pt x="370867" y="109835"/>
                  </a:lnTo>
                  <a:lnTo>
                    <a:pt x="385558" y="151099"/>
                  </a:lnTo>
                  <a:lnTo>
                    <a:pt x="390715" y="196049"/>
                  </a:lnTo>
                  <a:lnTo>
                    <a:pt x="385558" y="241004"/>
                  </a:lnTo>
                  <a:lnTo>
                    <a:pt x="370867" y="282272"/>
                  </a:lnTo>
                  <a:lnTo>
                    <a:pt x="347817" y="318676"/>
                  </a:lnTo>
                  <a:lnTo>
                    <a:pt x="317577" y="349039"/>
                  </a:lnTo>
                  <a:lnTo>
                    <a:pt x="281322" y="372184"/>
                  </a:lnTo>
                  <a:lnTo>
                    <a:pt x="240223" y="386934"/>
                  </a:lnTo>
                  <a:lnTo>
                    <a:pt x="195453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113914" y="3794759"/>
            <a:ext cx="2279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solidFill>
                  <a:srgbClr val="001F5F"/>
                </a:solidFill>
                <a:latin typeface="Times New Roman"/>
                <a:cs typeface="Times New Roman"/>
              </a:rPr>
              <a:t>G</a:t>
            </a:r>
            <a:r>
              <a:rPr dirty="0" sz="2400" spc="-7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dirty="0" sz="2400" spc="-15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dirty="0" sz="2400" spc="14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中断和操作</a:t>
            </a:r>
            <a:endParaRPr sz="2400">
              <a:latin typeface="STXinwei"/>
              <a:cs typeface="STXinw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74177" y="3831590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808A2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30096" y="4535423"/>
            <a:ext cx="6128385" cy="506095"/>
            <a:chOff x="1530096" y="4535423"/>
            <a:chExt cx="6128385" cy="506095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4289" y="4536934"/>
              <a:ext cx="6083810" cy="5014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0096" y="4535423"/>
              <a:ext cx="505967" cy="5059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0576" y="4570475"/>
              <a:ext cx="440436" cy="4404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89532" y="4592637"/>
              <a:ext cx="390525" cy="392430"/>
            </a:xfrm>
            <a:custGeom>
              <a:avLst/>
              <a:gdLst/>
              <a:ahLst/>
              <a:cxnLst/>
              <a:rect l="l" t="t" r="r" b="b"/>
              <a:pathLst>
                <a:path w="390525" h="392429">
                  <a:moveTo>
                    <a:pt x="194818" y="392112"/>
                  </a:moveTo>
                  <a:lnTo>
                    <a:pt x="150048" y="386933"/>
                  </a:lnTo>
                  <a:lnTo>
                    <a:pt x="108958" y="372177"/>
                  </a:lnTo>
                  <a:lnTo>
                    <a:pt x="72728" y="349017"/>
                  </a:lnTo>
                  <a:lnTo>
                    <a:pt x="42536" y="318624"/>
                  </a:lnTo>
                  <a:lnTo>
                    <a:pt x="19565" y="282170"/>
                  </a:lnTo>
                  <a:lnTo>
                    <a:pt x="4992" y="240828"/>
                  </a:lnTo>
                  <a:lnTo>
                    <a:pt x="0" y="195770"/>
                  </a:lnTo>
                  <a:lnTo>
                    <a:pt x="4992" y="150923"/>
                  </a:lnTo>
                  <a:lnTo>
                    <a:pt x="19565" y="109733"/>
                  </a:lnTo>
                  <a:lnTo>
                    <a:pt x="42536" y="73381"/>
                  </a:lnTo>
                  <a:lnTo>
                    <a:pt x="72728" y="43050"/>
                  </a:lnTo>
                  <a:lnTo>
                    <a:pt x="108958" y="19921"/>
                  </a:lnTo>
                  <a:lnTo>
                    <a:pt x="150048" y="5177"/>
                  </a:lnTo>
                  <a:lnTo>
                    <a:pt x="194818" y="0"/>
                  </a:lnTo>
                  <a:lnTo>
                    <a:pt x="239588" y="5178"/>
                  </a:lnTo>
                  <a:lnTo>
                    <a:pt x="280687" y="19928"/>
                  </a:lnTo>
                  <a:lnTo>
                    <a:pt x="316942" y="43073"/>
                  </a:lnTo>
                  <a:lnTo>
                    <a:pt x="347182" y="73436"/>
                  </a:lnTo>
                  <a:lnTo>
                    <a:pt x="370232" y="109840"/>
                  </a:lnTo>
                  <a:lnTo>
                    <a:pt x="384923" y="151107"/>
                  </a:lnTo>
                  <a:lnTo>
                    <a:pt x="390080" y="196062"/>
                  </a:lnTo>
                  <a:lnTo>
                    <a:pt x="384923" y="241012"/>
                  </a:lnTo>
                  <a:lnTo>
                    <a:pt x="370232" y="282276"/>
                  </a:lnTo>
                  <a:lnTo>
                    <a:pt x="347182" y="318678"/>
                  </a:lnTo>
                  <a:lnTo>
                    <a:pt x="316942" y="349040"/>
                  </a:lnTo>
                  <a:lnTo>
                    <a:pt x="280687" y="372184"/>
                  </a:lnTo>
                  <a:lnTo>
                    <a:pt x="239588" y="386934"/>
                  </a:lnTo>
                  <a:lnTo>
                    <a:pt x="194818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530096" y="5301996"/>
            <a:ext cx="6128385" cy="506095"/>
            <a:chOff x="1530096" y="5301996"/>
            <a:chExt cx="6128385" cy="506095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4289" y="5303506"/>
              <a:ext cx="6083810" cy="4968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0096" y="5301996"/>
              <a:ext cx="505967" cy="5059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0576" y="5337048"/>
              <a:ext cx="440436" cy="4404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89532" y="5359400"/>
              <a:ext cx="390525" cy="392430"/>
            </a:xfrm>
            <a:custGeom>
              <a:avLst/>
              <a:gdLst/>
              <a:ahLst/>
              <a:cxnLst/>
              <a:rect l="l" t="t" r="r" b="b"/>
              <a:pathLst>
                <a:path w="390525" h="392429">
                  <a:moveTo>
                    <a:pt x="194818" y="392112"/>
                  </a:moveTo>
                  <a:lnTo>
                    <a:pt x="150048" y="386932"/>
                  </a:lnTo>
                  <a:lnTo>
                    <a:pt x="108958" y="372173"/>
                  </a:lnTo>
                  <a:lnTo>
                    <a:pt x="72728" y="349002"/>
                  </a:lnTo>
                  <a:lnTo>
                    <a:pt x="42536" y="318588"/>
                  </a:lnTo>
                  <a:lnTo>
                    <a:pt x="19565" y="282101"/>
                  </a:lnTo>
                  <a:lnTo>
                    <a:pt x="4992" y="240708"/>
                  </a:lnTo>
                  <a:lnTo>
                    <a:pt x="0" y="195579"/>
                  </a:lnTo>
                  <a:lnTo>
                    <a:pt x="4992" y="150804"/>
                  </a:lnTo>
                  <a:lnTo>
                    <a:pt x="19565" y="109664"/>
                  </a:lnTo>
                  <a:lnTo>
                    <a:pt x="42536" y="73346"/>
                  </a:lnTo>
                  <a:lnTo>
                    <a:pt x="72728" y="43035"/>
                  </a:lnTo>
                  <a:lnTo>
                    <a:pt x="108958" y="19917"/>
                  </a:lnTo>
                  <a:lnTo>
                    <a:pt x="150048" y="5176"/>
                  </a:lnTo>
                  <a:lnTo>
                    <a:pt x="194818" y="0"/>
                  </a:lnTo>
                  <a:lnTo>
                    <a:pt x="239588" y="5178"/>
                  </a:lnTo>
                  <a:lnTo>
                    <a:pt x="280687" y="19928"/>
                  </a:lnTo>
                  <a:lnTo>
                    <a:pt x="316942" y="43073"/>
                  </a:lnTo>
                  <a:lnTo>
                    <a:pt x="347182" y="73436"/>
                  </a:lnTo>
                  <a:lnTo>
                    <a:pt x="370232" y="109840"/>
                  </a:lnTo>
                  <a:lnTo>
                    <a:pt x="384923" y="151107"/>
                  </a:lnTo>
                  <a:lnTo>
                    <a:pt x="390080" y="196062"/>
                  </a:lnTo>
                  <a:lnTo>
                    <a:pt x="384923" y="241012"/>
                  </a:lnTo>
                  <a:lnTo>
                    <a:pt x="370232" y="282276"/>
                  </a:lnTo>
                  <a:lnTo>
                    <a:pt x="347182" y="318678"/>
                  </a:lnTo>
                  <a:lnTo>
                    <a:pt x="316942" y="349040"/>
                  </a:lnTo>
                  <a:lnTo>
                    <a:pt x="280687" y="372184"/>
                  </a:lnTo>
                  <a:lnTo>
                    <a:pt x="239588" y="386934"/>
                  </a:lnTo>
                  <a:lnTo>
                    <a:pt x="194818" y="392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697672" y="4545329"/>
            <a:ext cx="3816985" cy="115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0530" indent="-414655">
              <a:lnSpc>
                <a:spcPct val="100000"/>
              </a:lnSpc>
              <a:spcBef>
                <a:spcPts val="100"/>
              </a:spcBef>
              <a:buSzPct val="83333"/>
              <a:buAutoNum type="arabicPlain" startAt="5"/>
              <a:tabLst>
                <a:tab pos="429895" algn="l"/>
                <a:tab pos="430530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中断服务函数的编写</a:t>
            </a:r>
            <a:endParaRPr sz="2400">
              <a:latin typeface="STXinwei"/>
              <a:cs typeface="STXinw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lain" startAt="5"/>
            </a:pPr>
            <a:endParaRPr sz="3050">
              <a:latin typeface="STXinwei"/>
              <a:cs typeface="STXinwei"/>
            </a:endParaRPr>
          </a:p>
          <a:p>
            <a:pPr marL="450850" indent="-438784">
              <a:lnSpc>
                <a:spcPct val="100000"/>
              </a:lnSpc>
              <a:buClr>
                <a:srgbClr val="0808A2"/>
              </a:buClr>
              <a:buSzPct val="83333"/>
              <a:buAutoNum type="arabicPlain" startAt="5"/>
              <a:tabLst>
                <a:tab pos="450850" algn="l"/>
                <a:tab pos="451484" algn="l"/>
              </a:tabLst>
            </a:pPr>
            <a:r>
              <a:rPr dirty="0" sz="2400">
                <a:solidFill>
                  <a:srgbClr val="001F5F"/>
                </a:solidFill>
                <a:latin typeface="STXinwei"/>
                <a:cs typeface="STXinwei"/>
              </a:rPr>
              <a:t>中断驱动的按键程序示例</a:t>
            </a:r>
            <a:endParaRPr sz="2400">
              <a:latin typeface="STXinwei"/>
              <a:cs typeface="STXinwe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10109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IntEnable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857" y="2173287"/>
            <a:ext cx="604075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输入参数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ui32Interrupt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为异常编号，事先在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hw_ints.h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文件中定义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好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857" y="5273865"/>
            <a:ext cx="774509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marR="5080" indent="-285750">
              <a:lnSpc>
                <a:spcPct val="130200"/>
              </a:lnSpc>
              <a:spcBef>
                <a:spcPts val="100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写</a:t>
            </a:r>
            <a:r>
              <a:rPr dirty="0" sz="1600" spc="-415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IntEnable(INT_GPIOJ)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INT_GPIOJ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会通过一定的宏定义，在编译时自动转换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为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INT_GPIOJ_TM4C129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即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67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。这种方式是为了适应多种类型的芯片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。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47277" y="1868169"/>
            <a:ext cx="39179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TivaWare_C_Series-2.1.4.178\driverlib\interrupt.c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86777" y="2620783"/>
          <a:ext cx="5383530" cy="2466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0220"/>
                <a:gridCol w="706755"/>
                <a:gridCol w="1647189"/>
              </a:tblGrid>
              <a:tr h="273171">
                <a:tc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INT_GPIOA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1764"/>
                        </a:lnSpc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764"/>
                        </a:lnSpc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1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INT_GPIOB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2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3200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INT_GPIOC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2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INT_GPIOD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2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INT_GPIOE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2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3200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INT_GPIOJ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3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3200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INT_GPIOK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68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2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273171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#define</a:t>
                      </a:r>
                      <a:r>
                        <a:rPr dirty="0" sz="1600" spc="-1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INT_GPIOL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_TM4C129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1839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69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ts val="1839"/>
                        </a:lnSpc>
                        <a:spcBef>
                          <a:spcPts val="210"/>
                        </a:spcBef>
                      </a:pP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// GPIO Port</a:t>
                      </a:r>
                      <a:r>
                        <a:rPr dirty="0" sz="1600" spc="-3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7390765" cy="279971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IntDisable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IntDisable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函数与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IntEnable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的实现过程类似，只是将数组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g_pui32EnRegs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换成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了 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g_pui32Dii16Regs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565150">
              <a:lnSpc>
                <a:spcPct val="100000"/>
              </a:lnSpc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static const uint32_t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g_pui32Dii16Regs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[]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2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6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NVIC_DIS0, NVIC_DIS1, NVIC_DIS2, NVIC_DIS3,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NVIC_DIS4</a:t>
            </a:r>
            <a:endParaRPr sz="12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6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};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1115"/>
              </a:spcBef>
            </a:pPr>
            <a:r>
              <a:rPr dirty="0" sz="1200" spc="-10">
                <a:solidFill>
                  <a:srgbClr val="333333"/>
                </a:solidFill>
                <a:latin typeface="Arial"/>
                <a:cs typeface="Arial"/>
              </a:rPr>
              <a:t>TivaWare_C_Series-2.1.4.178\inc\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 hw_nvic.h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4880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3</a:t>
            </a:r>
            <a:r>
              <a:rPr dirty="0" sz="2000"/>
              <a:t>	</a:t>
            </a:r>
            <a:r>
              <a:rPr dirty="0"/>
              <a:t>中断控制寄存器的访问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05827" y="4818697"/>
            <a:ext cx="135382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#define</a:t>
            </a:r>
            <a:r>
              <a:rPr dirty="0" sz="12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NVIC_DIS0  #define</a:t>
            </a:r>
            <a:r>
              <a:rPr dirty="0" sz="12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NVIC_DIS1  #define</a:t>
            </a:r>
            <a:r>
              <a:rPr dirty="0" sz="12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NVIC_DIS2  #define</a:t>
            </a:r>
            <a:r>
              <a:rPr dirty="0" sz="12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NVIC_DIS3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1787" y="4818697"/>
            <a:ext cx="3138805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0xE000E180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Interrupt 0-31 Clear Enable  0xE000E184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Interrupt 32-63 Clear Enable  0xE000E188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Interrupt 64-95 Clear Enable  0xE000E18C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//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Interrupt 96-127 Clear</a:t>
            </a:r>
            <a:r>
              <a:rPr dirty="0" sz="1200" spc="-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333333"/>
                </a:solidFill>
                <a:latin typeface="Arial"/>
                <a:cs typeface="Arial"/>
              </a:rPr>
              <a:t>Enable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8113395" cy="12960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的中断，由一组寄存器管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设置中断的触发条件：电平触发（高电平、低电平）、边沿触发（上升沿、下降沿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中断的状态和设置：中断状态、中断使能和屏蔽，中断清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除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13735" y="3218692"/>
            <a:ext cx="4801235" cy="3019425"/>
            <a:chOff x="1913735" y="3218692"/>
            <a:chExt cx="4801235" cy="30194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3735" y="3218692"/>
              <a:ext cx="4801008" cy="30190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08262" y="5065712"/>
              <a:ext cx="951230" cy="1046480"/>
            </a:xfrm>
            <a:custGeom>
              <a:avLst/>
              <a:gdLst/>
              <a:ahLst/>
              <a:cxnLst/>
              <a:rect l="l" t="t" r="r" b="b"/>
              <a:pathLst>
                <a:path w="951229" h="1046479">
                  <a:moveTo>
                    <a:pt x="931862" y="1046162"/>
                  </a:moveTo>
                  <a:lnTo>
                    <a:pt x="19050" y="1046162"/>
                  </a:lnTo>
                  <a:lnTo>
                    <a:pt x="15748" y="1045870"/>
                  </a:lnTo>
                  <a:lnTo>
                    <a:pt x="0" y="1027112"/>
                  </a:lnTo>
                  <a:lnTo>
                    <a:pt x="0" y="19050"/>
                  </a:lnTo>
                  <a:lnTo>
                    <a:pt x="19050" y="0"/>
                  </a:lnTo>
                  <a:lnTo>
                    <a:pt x="931862" y="0"/>
                  </a:lnTo>
                  <a:lnTo>
                    <a:pt x="950912" y="19050"/>
                  </a:lnTo>
                  <a:lnTo>
                    <a:pt x="38100" y="19050"/>
                  </a:lnTo>
                  <a:lnTo>
                    <a:pt x="19050" y="38100"/>
                  </a:lnTo>
                  <a:lnTo>
                    <a:pt x="38100" y="38100"/>
                  </a:lnTo>
                  <a:lnTo>
                    <a:pt x="38100" y="1008062"/>
                  </a:lnTo>
                  <a:lnTo>
                    <a:pt x="19050" y="1008062"/>
                  </a:lnTo>
                  <a:lnTo>
                    <a:pt x="38100" y="1027112"/>
                  </a:lnTo>
                  <a:lnTo>
                    <a:pt x="950912" y="1027112"/>
                  </a:lnTo>
                  <a:lnTo>
                    <a:pt x="950620" y="1030414"/>
                  </a:lnTo>
                  <a:lnTo>
                    <a:pt x="935164" y="1045870"/>
                  </a:lnTo>
                  <a:lnTo>
                    <a:pt x="931862" y="1046162"/>
                  </a:lnTo>
                  <a:close/>
                </a:path>
                <a:path w="951229" h="1046479">
                  <a:moveTo>
                    <a:pt x="38100" y="38100"/>
                  </a:moveTo>
                  <a:lnTo>
                    <a:pt x="19050" y="3810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</a:path>
                <a:path w="951229" h="1046479">
                  <a:moveTo>
                    <a:pt x="912812" y="38100"/>
                  </a:moveTo>
                  <a:lnTo>
                    <a:pt x="38100" y="38100"/>
                  </a:lnTo>
                  <a:lnTo>
                    <a:pt x="38100" y="19050"/>
                  </a:lnTo>
                  <a:lnTo>
                    <a:pt x="912812" y="19050"/>
                  </a:lnTo>
                  <a:lnTo>
                    <a:pt x="912812" y="38100"/>
                  </a:lnTo>
                  <a:close/>
                </a:path>
                <a:path w="951229" h="1046479">
                  <a:moveTo>
                    <a:pt x="912812" y="1027112"/>
                  </a:moveTo>
                  <a:lnTo>
                    <a:pt x="912812" y="19050"/>
                  </a:lnTo>
                  <a:lnTo>
                    <a:pt x="931862" y="38100"/>
                  </a:lnTo>
                  <a:lnTo>
                    <a:pt x="950912" y="38100"/>
                  </a:lnTo>
                  <a:lnTo>
                    <a:pt x="950912" y="1008062"/>
                  </a:lnTo>
                  <a:lnTo>
                    <a:pt x="931862" y="1008062"/>
                  </a:lnTo>
                  <a:lnTo>
                    <a:pt x="912812" y="1027112"/>
                  </a:lnTo>
                  <a:close/>
                </a:path>
                <a:path w="951229" h="1046479">
                  <a:moveTo>
                    <a:pt x="950912" y="38100"/>
                  </a:moveTo>
                  <a:lnTo>
                    <a:pt x="931862" y="38100"/>
                  </a:lnTo>
                  <a:lnTo>
                    <a:pt x="912812" y="19050"/>
                  </a:lnTo>
                  <a:lnTo>
                    <a:pt x="950912" y="19050"/>
                  </a:lnTo>
                  <a:lnTo>
                    <a:pt x="950912" y="38100"/>
                  </a:lnTo>
                  <a:close/>
                </a:path>
                <a:path w="951229" h="1046479">
                  <a:moveTo>
                    <a:pt x="38100" y="1027112"/>
                  </a:moveTo>
                  <a:lnTo>
                    <a:pt x="19050" y="1008062"/>
                  </a:lnTo>
                  <a:lnTo>
                    <a:pt x="38100" y="1008062"/>
                  </a:lnTo>
                  <a:lnTo>
                    <a:pt x="38100" y="1027112"/>
                  </a:lnTo>
                  <a:close/>
                </a:path>
                <a:path w="951229" h="1046479">
                  <a:moveTo>
                    <a:pt x="912812" y="1027112"/>
                  </a:moveTo>
                  <a:lnTo>
                    <a:pt x="38100" y="1027112"/>
                  </a:lnTo>
                  <a:lnTo>
                    <a:pt x="38100" y="1008062"/>
                  </a:lnTo>
                  <a:lnTo>
                    <a:pt x="912812" y="1008062"/>
                  </a:lnTo>
                  <a:lnTo>
                    <a:pt x="912812" y="1027112"/>
                  </a:lnTo>
                  <a:close/>
                </a:path>
                <a:path w="951229" h="1046479">
                  <a:moveTo>
                    <a:pt x="950912" y="1027112"/>
                  </a:moveTo>
                  <a:lnTo>
                    <a:pt x="912812" y="1027112"/>
                  </a:lnTo>
                  <a:lnTo>
                    <a:pt x="931862" y="1008062"/>
                  </a:lnTo>
                  <a:lnTo>
                    <a:pt x="950912" y="1008062"/>
                  </a:lnTo>
                  <a:lnTo>
                    <a:pt x="950912" y="10271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3553460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中断感知寄存器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GPIOIS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边沿触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发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电平触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发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3603" y="3148583"/>
            <a:ext cx="6324320" cy="30565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3966845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中断边沿控制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GPIOIBE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——0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由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GPIOIEV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决定中断触发边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沿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上升沿、下降沿都触发中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47" y="3145252"/>
            <a:ext cx="6237566" cy="310333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33539"/>
            <a:ext cx="9144000" cy="3270885"/>
            <a:chOff x="0" y="3133539"/>
            <a:chExt cx="9144000" cy="32708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8127"/>
              <a:ext cx="9144000" cy="45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708" y="3133539"/>
              <a:ext cx="6255025" cy="318270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3377" y="1781365"/>
            <a:ext cx="3236595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中断事件寄存器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GPIOIEV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：下降沿或低电平触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发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：上升沿或高电平触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发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4068445" cy="1612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GPIOIM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——0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相应位的中断被屏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相应位的中断使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配置中断时，一定要先将中断屏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95337" y="3430403"/>
            <a:ext cx="4177608" cy="286679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1272" y="3115310"/>
            <a:ext cx="6386195" cy="3162935"/>
            <a:chOff x="1291272" y="3115310"/>
            <a:chExt cx="6386195" cy="3162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223" y="4486079"/>
              <a:ext cx="5657159" cy="1792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272" y="3115310"/>
              <a:ext cx="6385737" cy="138620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3377" y="1781365"/>
            <a:ext cx="3620770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原始中断状态寄存器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GPIORIS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——0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相应的位不满足触发条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相应的位满足触发条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9927" y="4935410"/>
            <a:ext cx="3358515" cy="12947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如果是边沿触发的中断，必须通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过</a:t>
            </a:r>
            <a:endParaRPr sz="1600">
              <a:latin typeface="SimHei"/>
              <a:cs typeface="SimHei"/>
            </a:endParaRPr>
          </a:p>
          <a:p>
            <a:pPr marL="298450">
              <a:lnSpc>
                <a:spcPct val="100000"/>
              </a:lnSpc>
              <a:spcBef>
                <a:spcPts val="575"/>
              </a:spcBef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GPIOICR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寄存器清除中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marL="298450" marR="5080" indent="-285750">
              <a:lnSpc>
                <a:spcPct val="130200"/>
              </a:lnSpc>
              <a:spcBef>
                <a:spcPts val="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如果是电平触发的中断，中断条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件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消失后，相应的位自动清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除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58172"/>
            <a:ext cx="9144000" cy="3246120"/>
            <a:chOff x="0" y="3158172"/>
            <a:chExt cx="9144000" cy="32461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8127"/>
              <a:ext cx="9144000" cy="45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10" y="3158172"/>
              <a:ext cx="5736450" cy="320548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3377" y="1781365"/>
            <a:ext cx="5795645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屏蔽中断状态寄存器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GPIOMIS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：相应的位不满足触发条件或满足条件但中断被屏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相应的位满足触发条件且中断未被屏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3338195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中断清除寄存器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434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GPIOICR</a:t>
            </a:r>
            <a:r>
              <a:rPr dirty="0" sz="1600" spc="-3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在相应位写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清除中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990" y="2898589"/>
            <a:ext cx="7745696" cy="16475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751" y="4794656"/>
            <a:ext cx="7740936" cy="130948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6422"/>
            <a:ext cx="5065395" cy="34436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如果下面有一段程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"/>
            </a:pPr>
            <a:endParaRPr sz="17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00000"/>
              </a:buClr>
              <a:buFont typeface="Wingdings"/>
              <a:buChar char=""/>
            </a:pPr>
            <a:endParaRPr sz="1450">
              <a:latin typeface="SimHei"/>
              <a:cs typeface="SimHei"/>
            </a:endParaRPr>
          </a:p>
          <a:p>
            <a:pPr marL="445770" marR="2193925">
              <a:lnSpc>
                <a:spcPts val="1900"/>
              </a:lnSpc>
            </a:pPr>
            <a:r>
              <a:rPr dirty="0" sz="1600" spc="-5">
                <a:latin typeface="Consolas"/>
                <a:cs typeface="Consolas"/>
              </a:rPr>
              <a:t>While(1){  </a:t>
            </a:r>
            <a:r>
              <a:rPr dirty="0" sz="1600" spc="-5">
                <a:latin typeface="Consolas"/>
                <a:cs typeface="Consolas"/>
              </a:rPr>
              <a:t>DoSomething();//</a:t>
            </a:r>
            <a:r>
              <a:rPr dirty="0" sz="1600">
                <a:latin typeface="Arial Unicode MS"/>
                <a:cs typeface="Arial Unicode MS"/>
              </a:rPr>
              <a:t>耗时</a:t>
            </a:r>
            <a:r>
              <a:rPr dirty="0" sz="1600" spc="-5">
                <a:latin typeface="Consolas"/>
                <a:cs typeface="Consolas"/>
              </a:rPr>
              <a:t>3s</a:t>
            </a:r>
            <a:endParaRPr sz="1600">
              <a:latin typeface="Consolas"/>
              <a:cs typeface="Consolas"/>
            </a:endParaRPr>
          </a:p>
          <a:p>
            <a:pPr marL="445770" marR="1330325">
              <a:lnSpc>
                <a:spcPts val="3840"/>
              </a:lnSpc>
              <a:spcBef>
                <a:spcPts val="395"/>
              </a:spcBef>
            </a:pPr>
            <a:r>
              <a:rPr dirty="0" sz="1600" spc="-5">
                <a:latin typeface="Consolas"/>
                <a:cs typeface="Consolas"/>
              </a:rPr>
              <a:t>CheckKey();//</a:t>
            </a:r>
            <a:r>
              <a:rPr dirty="0" sz="1600">
                <a:latin typeface="Arial Unicode MS"/>
                <a:cs typeface="Arial Unicode MS"/>
              </a:rPr>
              <a:t>检测是否有按键按</a:t>
            </a:r>
            <a:r>
              <a:rPr dirty="0" sz="1600" spc="-5">
                <a:latin typeface="Arial Unicode MS"/>
                <a:cs typeface="Arial Unicode MS"/>
              </a:rPr>
              <a:t>下  </a:t>
            </a:r>
            <a:r>
              <a:rPr dirty="0" sz="1600" spc="-5">
                <a:latin typeface="Consolas"/>
                <a:cs typeface="Consolas"/>
              </a:rPr>
              <a:t>Display();//</a:t>
            </a:r>
            <a:r>
              <a:rPr dirty="0" sz="1600">
                <a:latin typeface="Arial Unicode MS"/>
                <a:cs typeface="Arial Unicode MS"/>
              </a:rPr>
              <a:t>显示数</a:t>
            </a:r>
            <a:r>
              <a:rPr dirty="0" sz="1600" spc="-5">
                <a:latin typeface="Arial Unicode MS"/>
                <a:cs typeface="Arial Unicode MS"/>
              </a:rPr>
              <a:t>据</a:t>
            </a:r>
            <a:endParaRPr sz="1600">
              <a:latin typeface="Arial Unicode MS"/>
              <a:cs typeface="Arial Unicode MS"/>
            </a:endParaRPr>
          </a:p>
          <a:p>
            <a:pPr marL="445770">
              <a:lnSpc>
                <a:spcPts val="1485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50">
              <a:latin typeface="Consolas"/>
              <a:cs typeface="Consolas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有可能检测不到按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键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如何能够保证按键按下后能够及时检测到并响应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？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5137150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中断选择寄存器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400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GPIOSI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20">
                <a:solidFill>
                  <a:srgbClr val="001F5F"/>
                </a:solidFill>
                <a:latin typeface="Times New Roman"/>
                <a:cs typeface="Times New Roman"/>
              </a:rPr>
              <a:t>——PORTP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600" spc="-25">
                <a:solidFill>
                  <a:srgbClr val="001F5F"/>
                </a:solidFill>
                <a:latin typeface="Times New Roman"/>
                <a:cs typeface="Times New Roman"/>
              </a:rPr>
              <a:t>PORTQ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每个管脚都有相应的中断向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量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3563" y="2804160"/>
            <a:ext cx="6715125" cy="34594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762682"/>
            <a:ext cx="9144000" cy="3641725"/>
            <a:chOff x="0" y="2762682"/>
            <a:chExt cx="9144000" cy="36417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8128"/>
              <a:ext cx="9144000" cy="45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58" y="2762682"/>
              <a:ext cx="6690007" cy="1420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1572" y="4156710"/>
              <a:ext cx="5422125" cy="220218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3377" y="1781365"/>
            <a:ext cx="7755255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中断选择寄存器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400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GPIOSI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——GPIOSI.SUM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选择是为每个管脚发送中断信号，还是汇总后通过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号管脚发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送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877" y="1781365"/>
            <a:ext cx="8575040" cy="2053589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619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361315" algn="l"/>
                <a:tab pos="3619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lvl="1" marL="6464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645795" algn="l"/>
                <a:tab pos="6464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GPIOIntEnable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和</a:t>
            </a:r>
            <a:r>
              <a:rPr dirty="0" sz="1600" spc="-15">
                <a:solidFill>
                  <a:srgbClr val="001F5F"/>
                </a:solidFill>
                <a:latin typeface="Times New Roman"/>
                <a:cs typeface="Times New Roman"/>
              </a:rPr>
              <a:t>GPIOIntTypeSet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使能中断并设置通断的触发条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SimHei"/>
              <a:cs typeface="SimHei"/>
            </a:endParaRPr>
          </a:p>
          <a:p>
            <a:pPr marL="12700" marR="5080">
              <a:lnSpc>
                <a:spcPct val="200000"/>
              </a:lnSpc>
              <a:spcBef>
                <a:spcPts val="5"/>
              </a:spcBef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GPIOIntTypeSet</a:t>
            </a:r>
            <a:r>
              <a:rPr dirty="0" sz="1800">
                <a:latin typeface="Consolas"/>
                <a:cs typeface="Consolas"/>
              </a:rPr>
              <a:t>(GPIO_PORTJ_AHB_BASE,GPIO_INT_PIN_0,GPIO_RISING_EDGE);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GPIOIntEnable</a:t>
            </a:r>
            <a:r>
              <a:rPr dirty="0" sz="1800">
                <a:latin typeface="Consolas"/>
                <a:cs typeface="Consolas"/>
              </a:rPr>
              <a:t>(GPIO_PORTJ_AHB_BASE,GPIO_INT_PIN_0);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5976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857" y="5348922"/>
            <a:ext cx="65271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为特定的引脚进行中断触发的设置，可以设置位电平触发或者边沿触发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。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659" y="2434555"/>
            <a:ext cx="5244284" cy="236733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5976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设置</a:t>
            </a: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986" y="1820598"/>
            <a:ext cx="5343777" cy="44796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95220" y="3117214"/>
            <a:ext cx="420814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20">
                <a:latin typeface="Arial Unicode MS"/>
                <a:cs typeface="Arial Unicode MS"/>
              </a:rPr>
              <a:t>GPIO_O_IBE) </a:t>
            </a:r>
            <a:r>
              <a:rPr dirty="0" sz="1600" spc="-45">
                <a:latin typeface="Arial Unicode MS"/>
                <a:cs typeface="Arial Unicode MS"/>
              </a:rPr>
              <a:t>| </a:t>
            </a:r>
            <a:r>
              <a:rPr dirty="0" sz="1600" spc="-60">
                <a:latin typeface="Arial Unicode MS"/>
                <a:cs typeface="Arial Unicode MS"/>
              </a:rPr>
              <a:t>ui8Pins) </a:t>
            </a:r>
            <a:r>
              <a:rPr dirty="0" sz="1600" spc="-95">
                <a:latin typeface="Arial Unicode MS"/>
                <a:cs typeface="Arial Unicode MS"/>
              </a:rPr>
              <a:t>:  </a:t>
            </a: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20">
                <a:latin typeface="Arial Unicode MS"/>
                <a:cs typeface="Arial Unicode MS"/>
              </a:rPr>
              <a:t>GPIO_O_IBE) </a:t>
            </a:r>
            <a:r>
              <a:rPr dirty="0" sz="1600" spc="125">
                <a:latin typeface="Arial Unicode MS"/>
                <a:cs typeface="Arial Unicode MS"/>
              </a:rPr>
              <a:t>&amp;</a:t>
            </a:r>
            <a:r>
              <a:rPr dirty="0" sz="1600" spc="40">
                <a:latin typeface="Arial Unicode MS"/>
                <a:cs typeface="Arial Unicode MS"/>
              </a:rPr>
              <a:t> </a:t>
            </a:r>
            <a:r>
              <a:rPr dirty="0" sz="1600" spc="-55">
                <a:latin typeface="Arial Unicode MS"/>
                <a:cs typeface="Arial Unicode MS"/>
              </a:rPr>
              <a:t>~(ui8Pins)));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059" y="3604895"/>
            <a:ext cx="47021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solidFill>
                  <a:srgbClr val="FF0000"/>
                </a:solidFill>
                <a:latin typeface="Arial Unicode MS"/>
                <a:cs typeface="Arial Unicode MS"/>
              </a:rPr>
              <a:t>GPIO_O_IS</a:t>
            </a:r>
            <a:r>
              <a:rPr dirty="0" sz="1600" spc="-114">
                <a:latin typeface="Arial Unicode MS"/>
                <a:cs typeface="Arial Unicode MS"/>
              </a:rPr>
              <a:t>) </a:t>
            </a:r>
            <a:r>
              <a:rPr dirty="0" sz="1600" spc="125">
                <a:latin typeface="Arial Unicode MS"/>
                <a:cs typeface="Arial Unicode MS"/>
              </a:rPr>
              <a:t>= </a:t>
            </a:r>
            <a:r>
              <a:rPr dirty="0" sz="1600" spc="-40">
                <a:latin typeface="Arial Unicode MS"/>
                <a:cs typeface="Arial Unicode MS"/>
              </a:rPr>
              <a:t>((ui32IntType </a:t>
            </a:r>
            <a:r>
              <a:rPr dirty="0" sz="1600" spc="125">
                <a:latin typeface="Arial Unicode MS"/>
                <a:cs typeface="Arial Unicode MS"/>
              </a:rPr>
              <a:t>&amp; </a:t>
            </a:r>
            <a:r>
              <a:rPr dirty="0" sz="1600" spc="-60">
                <a:latin typeface="Arial Unicode MS"/>
                <a:cs typeface="Arial Unicode MS"/>
              </a:rPr>
              <a:t>2)</a:t>
            </a:r>
            <a:r>
              <a:rPr dirty="0" sz="1600" spc="-200">
                <a:latin typeface="Arial Unicode MS"/>
                <a:cs typeface="Arial Unicode MS"/>
              </a:rPr>
              <a:t> </a:t>
            </a:r>
            <a:r>
              <a:rPr dirty="0" sz="1600" spc="-190">
                <a:latin typeface="Arial Unicode MS"/>
                <a:cs typeface="Arial Unicode MS"/>
              </a:rPr>
              <a:t>?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9339" y="3848734"/>
            <a:ext cx="409702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GPIO_O_IS) </a:t>
            </a:r>
            <a:r>
              <a:rPr dirty="0" sz="1600" spc="-45">
                <a:latin typeface="Arial Unicode MS"/>
                <a:cs typeface="Arial Unicode MS"/>
              </a:rPr>
              <a:t>| </a:t>
            </a:r>
            <a:r>
              <a:rPr dirty="0" sz="1600" spc="-60">
                <a:latin typeface="Arial Unicode MS"/>
                <a:cs typeface="Arial Unicode MS"/>
              </a:rPr>
              <a:t>ui8Pins) </a:t>
            </a:r>
            <a:r>
              <a:rPr dirty="0" sz="1600" spc="-95">
                <a:latin typeface="Arial Unicode MS"/>
                <a:cs typeface="Arial Unicode MS"/>
              </a:rPr>
              <a:t>:  </a:t>
            </a: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GPIO_O_IS) </a:t>
            </a:r>
            <a:r>
              <a:rPr dirty="0" sz="1600" spc="125">
                <a:latin typeface="Arial Unicode MS"/>
                <a:cs typeface="Arial Unicode MS"/>
              </a:rPr>
              <a:t>&amp;</a:t>
            </a:r>
            <a:r>
              <a:rPr dirty="0" sz="1600" spc="60">
                <a:latin typeface="Arial Unicode MS"/>
                <a:cs typeface="Arial Unicode MS"/>
              </a:rPr>
              <a:t> </a:t>
            </a:r>
            <a:r>
              <a:rPr dirty="0" sz="1600" spc="-55">
                <a:latin typeface="Arial Unicode MS"/>
                <a:cs typeface="Arial Unicode MS"/>
              </a:rPr>
              <a:t>~(ui8Pins)));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7059" y="4336414"/>
            <a:ext cx="482409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solidFill>
                  <a:srgbClr val="FF0000"/>
                </a:solidFill>
                <a:latin typeface="Arial Unicode MS"/>
                <a:cs typeface="Arial Unicode MS"/>
              </a:rPr>
              <a:t>GPIO_O_IEV</a:t>
            </a:r>
            <a:r>
              <a:rPr dirty="0" sz="1600" spc="-114">
                <a:latin typeface="Arial Unicode MS"/>
                <a:cs typeface="Arial Unicode MS"/>
              </a:rPr>
              <a:t>) </a:t>
            </a:r>
            <a:r>
              <a:rPr dirty="0" sz="1600" spc="125">
                <a:latin typeface="Arial Unicode MS"/>
                <a:cs typeface="Arial Unicode MS"/>
              </a:rPr>
              <a:t>= </a:t>
            </a:r>
            <a:r>
              <a:rPr dirty="0" sz="1600" spc="-40">
                <a:latin typeface="Arial Unicode MS"/>
                <a:cs typeface="Arial Unicode MS"/>
              </a:rPr>
              <a:t>((ui32IntType </a:t>
            </a:r>
            <a:r>
              <a:rPr dirty="0" sz="1600" spc="125">
                <a:latin typeface="Arial Unicode MS"/>
                <a:cs typeface="Arial Unicode MS"/>
              </a:rPr>
              <a:t>&amp; </a:t>
            </a:r>
            <a:r>
              <a:rPr dirty="0" sz="1600" spc="-60">
                <a:latin typeface="Arial Unicode MS"/>
                <a:cs typeface="Arial Unicode MS"/>
              </a:rPr>
              <a:t>4)</a:t>
            </a:r>
            <a:r>
              <a:rPr dirty="0" sz="1600" spc="-190">
                <a:latin typeface="Arial Unicode MS"/>
                <a:cs typeface="Arial Unicode MS"/>
              </a:rPr>
              <a:t> ?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5220" y="4580254"/>
            <a:ext cx="421894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GPIO_O_IEV) </a:t>
            </a:r>
            <a:r>
              <a:rPr dirty="0" sz="1600" spc="-45">
                <a:latin typeface="Arial Unicode MS"/>
                <a:cs typeface="Arial Unicode MS"/>
              </a:rPr>
              <a:t>| </a:t>
            </a:r>
            <a:r>
              <a:rPr dirty="0" sz="1600" spc="-60">
                <a:latin typeface="Arial Unicode MS"/>
                <a:cs typeface="Arial Unicode MS"/>
              </a:rPr>
              <a:t>ui8Pins) </a:t>
            </a:r>
            <a:r>
              <a:rPr dirty="0" sz="1600" spc="-95">
                <a:latin typeface="Arial Unicode MS"/>
                <a:cs typeface="Arial Unicode MS"/>
              </a:rPr>
              <a:t>:  </a:t>
            </a: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GPIO_O_IEV) </a:t>
            </a:r>
            <a:r>
              <a:rPr dirty="0" sz="1600" spc="125">
                <a:latin typeface="Arial Unicode MS"/>
                <a:cs typeface="Arial Unicode MS"/>
              </a:rPr>
              <a:t>&amp;</a:t>
            </a:r>
            <a:r>
              <a:rPr dirty="0" sz="1600" spc="65">
                <a:latin typeface="Arial Unicode MS"/>
                <a:cs typeface="Arial Unicode MS"/>
              </a:rPr>
              <a:t> </a:t>
            </a:r>
            <a:r>
              <a:rPr dirty="0" sz="1600" spc="-55">
                <a:latin typeface="Arial Unicode MS"/>
                <a:cs typeface="Arial Unicode MS"/>
              </a:rPr>
              <a:t>~(ui8Pins)));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689" y="1812798"/>
            <a:ext cx="5233670" cy="14465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464820" indent="-286385">
              <a:lnSpc>
                <a:spcPct val="100000"/>
              </a:lnSpc>
              <a:spcBef>
                <a:spcPts val="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1600" spc="-15">
                <a:solidFill>
                  <a:srgbClr val="C00000"/>
                </a:solidFill>
                <a:latin typeface="Times New Roman"/>
                <a:cs typeface="Times New Roman"/>
              </a:rPr>
              <a:t>GPIOIntTypeSet</a:t>
            </a:r>
            <a:endParaRPr sz="1600">
              <a:latin typeface="Times New Roman"/>
              <a:cs typeface="Times New Roman"/>
            </a:endParaRPr>
          </a:p>
          <a:p>
            <a:pPr marL="1047750" marR="255270" indent="-838200">
              <a:lnSpc>
                <a:spcPct val="100000"/>
              </a:lnSpc>
              <a:spcBef>
                <a:spcPts val="335"/>
              </a:spcBef>
            </a:pPr>
            <a:r>
              <a:rPr dirty="0" sz="1600" spc="-5">
                <a:latin typeface="Arial Unicode MS"/>
                <a:cs typeface="Arial Unicode MS"/>
              </a:rPr>
              <a:t>void </a:t>
            </a:r>
            <a:r>
              <a:rPr dirty="0" sz="1600" spc="-50">
                <a:latin typeface="Arial Unicode MS"/>
                <a:cs typeface="Arial Unicode MS"/>
              </a:rPr>
              <a:t>GPIOIntTypeSet(uint32_t </a:t>
            </a:r>
            <a:r>
              <a:rPr dirty="0" sz="1600" spc="-35">
                <a:latin typeface="Arial Unicode MS"/>
                <a:cs typeface="Arial Unicode MS"/>
              </a:rPr>
              <a:t>ui32Port, </a:t>
            </a:r>
            <a:r>
              <a:rPr dirty="0" sz="1600" spc="-15">
                <a:latin typeface="Arial Unicode MS"/>
                <a:cs typeface="Arial Unicode MS"/>
              </a:rPr>
              <a:t>uint8_t </a:t>
            </a:r>
            <a:r>
              <a:rPr dirty="0" sz="1600" spc="-65">
                <a:latin typeface="Arial Unicode MS"/>
                <a:cs typeface="Arial Unicode MS"/>
              </a:rPr>
              <a:t>ui8Pins,  </a:t>
            </a:r>
            <a:r>
              <a:rPr dirty="0" sz="1600" spc="-20">
                <a:latin typeface="Arial Unicode MS"/>
                <a:cs typeface="Arial Unicode MS"/>
              </a:rPr>
              <a:t>uint32_t</a:t>
            </a:r>
            <a:r>
              <a:rPr dirty="0" sz="1600" spc="-10">
                <a:latin typeface="Arial Unicode MS"/>
                <a:cs typeface="Arial Unicode MS"/>
              </a:rPr>
              <a:t> </a:t>
            </a:r>
            <a:r>
              <a:rPr dirty="0" sz="1600" spc="-40">
                <a:latin typeface="Arial Unicode MS"/>
                <a:cs typeface="Arial Unicode MS"/>
              </a:rPr>
              <a:t>ui32IntType)</a:t>
            </a:r>
            <a:endParaRPr sz="1600">
              <a:latin typeface="Arial Unicode MS"/>
              <a:cs typeface="Arial Unicode MS"/>
            </a:endParaRPr>
          </a:p>
          <a:p>
            <a:pPr marL="209550">
              <a:lnSpc>
                <a:spcPct val="100000"/>
              </a:lnSpc>
            </a:pPr>
            <a:r>
              <a:rPr dirty="0" sz="1600" spc="-70">
                <a:latin typeface="Arial Unicode MS"/>
                <a:cs typeface="Arial Unicode MS"/>
              </a:rPr>
              <a:t>{</a:t>
            </a:r>
            <a:endParaRPr sz="1600">
              <a:latin typeface="Arial Unicode MS"/>
              <a:cs typeface="Arial Unicode MS"/>
            </a:endParaRPr>
          </a:p>
          <a:p>
            <a:pPr marL="432434">
              <a:lnSpc>
                <a:spcPts val="1839"/>
              </a:lnSpc>
            </a:pPr>
            <a:r>
              <a:rPr dirty="0" sz="1600" spc="-75">
                <a:latin typeface="Arial Unicode MS"/>
                <a:cs typeface="Arial Unicode MS"/>
              </a:rPr>
              <a:t>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20">
                <a:solidFill>
                  <a:srgbClr val="FF0000"/>
                </a:solidFill>
                <a:latin typeface="Arial Unicode MS"/>
                <a:cs typeface="Arial Unicode MS"/>
              </a:rPr>
              <a:t>GPIO_O_IBE</a:t>
            </a:r>
            <a:r>
              <a:rPr dirty="0" sz="1600" spc="-120">
                <a:latin typeface="Arial Unicode MS"/>
                <a:cs typeface="Arial Unicode MS"/>
              </a:rPr>
              <a:t>) </a:t>
            </a:r>
            <a:r>
              <a:rPr dirty="0" sz="1600" spc="125">
                <a:latin typeface="Arial Unicode MS"/>
                <a:cs typeface="Arial Unicode MS"/>
              </a:rPr>
              <a:t>= </a:t>
            </a:r>
            <a:r>
              <a:rPr dirty="0" sz="1600" spc="-40">
                <a:latin typeface="Arial Unicode MS"/>
                <a:cs typeface="Arial Unicode MS"/>
              </a:rPr>
              <a:t>((ui32IntType </a:t>
            </a:r>
            <a:r>
              <a:rPr dirty="0" sz="1600" spc="125">
                <a:latin typeface="Arial Unicode MS"/>
                <a:cs typeface="Arial Unicode MS"/>
              </a:rPr>
              <a:t>&amp; </a:t>
            </a:r>
            <a:r>
              <a:rPr dirty="0" sz="1600" spc="-60">
                <a:latin typeface="Arial Unicode MS"/>
                <a:cs typeface="Arial Unicode MS"/>
              </a:rPr>
              <a:t>1)</a:t>
            </a:r>
            <a:r>
              <a:rPr dirty="0" sz="1600" spc="-215">
                <a:latin typeface="Arial Unicode MS"/>
                <a:cs typeface="Arial Unicode MS"/>
              </a:rPr>
              <a:t> </a:t>
            </a:r>
            <a:r>
              <a:rPr dirty="0" sz="1600" spc="-190">
                <a:latin typeface="Arial Unicode MS"/>
                <a:cs typeface="Arial Unicode MS"/>
              </a:rPr>
              <a:t>?</a:t>
            </a:r>
            <a:endParaRPr sz="1600">
              <a:latin typeface="Arial Unicode MS"/>
              <a:cs typeface="Arial Unicode MS"/>
            </a:endParaRPr>
          </a:p>
          <a:p>
            <a:pPr marL="12700">
              <a:lnSpc>
                <a:spcPts val="1000"/>
              </a:lnSpc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GPIOIBE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059" y="5311775"/>
            <a:ext cx="5623560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>
                <a:latin typeface="Arial Unicode MS"/>
                <a:cs typeface="Arial Unicode MS"/>
              </a:rPr>
              <a:t>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GPIO_O_SI) </a:t>
            </a:r>
            <a:r>
              <a:rPr dirty="0" sz="1600" spc="125">
                <a:latin typeface="Arial Unicode MS"/>
                <a:cs typeface="Arial Unicode MS"/>
              </a:rPr>
              <a:t>= </a:t>
            </a:r>
            <a:r>
              <a:rPr dirty="0" sz="1600" spc="-40">
                <a:latin typeface="Arial Unicode MS"/>
                <a:cs typeface="Arial Unicode MS"/>
              </a:rPr>
              <a:t>((ui32IntType </a:t>
            </a:r>
            <a:r>
              <a:rPr dirty="0" sz="1600" spc="125">
                <a:latin typeface="Arial Unicode MS"/>
                <a:cs typeface="Arial Unicode MS"/>
              </a:rPr>
              <a:t>&amp; </a:t>
            </a:r>
            <a:r>
              <a:rPr dirty="0" sz="1600" spc="-60">
                <a:latin typeface="Arial Unicode MS"/>
                <a:cs typeface="Arial Unicode MS"/>
              </a:rPr>
              <a:t>0x10000)</a:t>
            </a:r>
            <a:r>
              <a:rPr dirty="0" sz="1600" spc="-185">
                <a:latin typeface="Arial Unicode MS"/>
                <a:cs typeface="Arial Unicode MS"/>
              </a:rPr>
              <a:t> </a:t>
            </a:r>
            <a:r>
              <a:rPr dirty="0" sz="1600" spc="-190">
                <a:latin typeface="Arial Unicode MS"/>
                <a:cs typeface="Arial Unicode MS"/>
              </a:rPr>
              <a:t>?</a:t>
            </a:r>
            <a:endParaRPr sz="1600">
              <a:latin typeface="Arial Unicode MS"/>
              <a:cs typeface="Arial Unicode MS"/>
            </a:endParaRPr>
          </a:p>
          <a:p>
            <a:pPr marL="1744980" marR="5080">
              <a:lnSpc>
                <a:spcPct val="100000"/>
              </a:lnSpc>
            </a:pP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GPIO_O_SI) </a:t>
            </a:r>
            <a:r>
              <a:rPr dirty="0" sz="1600" spc="-45">
                <a:latin typeface="Arial Unicode MS"/>
                <a:cs typeface="Arial Unicode MS"/>
              </a:rPr>
              <a:t>| </a:t>
            </a:r>
            <a:r>
              <a:rPr dirty="0" sz="1600" spc="-65">
                <a:latin typeface="Arial Unicode MS"/>
                <a:cs typeface="Arial Unicode MS"/>
              </a:rPr>
              <a:t>0x01) </a:t>
            </a:r>
            <a:r>
              <a:rPr dirty="0" sz="1600" spc="-95">
                <a:latin typeface="Arial Unicode MS"/>
                <a:cs typeface="Arial Unicode MS"/>
              </a:rPr>
              <a:t>:  </a:t>
            </a:r>
            <a:r>
              <a:rPr dirty="0" sz="1600" spc="-75">
                <a:latin typeface="Arial Unicode MS"/>
                <a:cs typeface="Arial Unicode MS"/>
              </a:rPr>
              <a:t>(HWREG(ui32Port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114">
                <a:latin typeface="Arial Unicode MS"/>
                <a:cs typeface="Arial Unicode MS"/>
              </a:rPr>
              <a:t>GPIO_O_SI) </a:t>
            </a:r>
            <a:r>
              <a:rPr dirty="0" sz="1600" spc="125">
                <a:latin typeface="Arial Unicode MS"/>
                <a:cs typeface="Arial Unicode MS"/>
              </a:rPr>
              <a:t>&amp;</a:t>
            </a:r>
            <a:r>
              <a:rPr dirty="0" sz="1600" spc="10">
                <a:latin typeface="Arial Unicode MS"/>
                <a:cs typeface="Arial Unicode MS"/>
              </a:rPr>
              <a:t> </a:t>
            </a:r>
            <a:r>
              <a:rPr dirty="0" sz="1600" spc="-50">
                <a:latin typeface="Arial Unicode MS"/>
                <a:cs typeface="Arial Unicode MS"/>
              </a:rPr>
              <a:t>~(0x01)));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40" y="6043295"/>
            <a:ext cx="8509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0">
                <a:latin typeface="Arial Unicode MS"/>
                <a:cs typeface="Arial Unicode MS"/>
              </a:rPr>
              <a:t>}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3715" y="2148204"/>
            <a:ext cx="145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GPIO_FALLING_EDGE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3715" y="2513965"/>
            <a:ext cx="2037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0x00000000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9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Interrupt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63715" y="2696845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on falling</a:t>
            </a:r>
            <a:r>
              <a:rPr dirty="0" sz="1200" spc="-2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edge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GPIO_RISING_EDGE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3715" y="3062604"/>
            <a:ext cx="2037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0x00000004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9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Interrupt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63715" y="3245484"/>
            <a:ext cx="19532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on rising</a:t>
            </a:r>
            <a:r>
              <a:rPr dirty="0" sz="1200" spc="-2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edge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GPIO_BOTH_EDGES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63715" y="3611245"/>
            <a:ext cx="2037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0x00000001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9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Interrupt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3715" y="3794125"/>
            <a:ext cx="18694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on both</a:t>
            </a:r>
            <a:r>
              <a:rPr dirty="0" sz="1200" spc="-2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edges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GPIO_LOW_LEVEL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63715" y="4159884"/>
            <a:ext cx="2037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0x00000002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Interrupt  on low</a:t>
            </a:r>
            <a:r>
              <a:rPr dirty="0" sz="1200" spc="-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level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63715" y="4525645"/>
            <a:ext cx="1953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200" spc="-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GPIO_HIGH_LEVEL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63715" y="4708525"/>
            <a:ext cx="2037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nsolas"/>
                <a:cs typeface="Consolas"/>
              </a:rPr>
              <a:t>0x00000006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200" spc="-9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Interrupt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3715" y="4891404"/>
            <a:ext cx="1115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on high</a:t>
            </a:r>
            <a:r>
              <a:rPr dirty="0" sz="1200" spc="-9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level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3715" y="5074284"/>
            <a:ext cx="209168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672465" algn="l"/>
                <a:tab pos="1002665" algn="l"/>
                <a:tab pos="1332865" algn="l"/>
                <a:tab pos="1663700" algn="l"/>
                <a:tab pos="1994535" algn="l"/>
              </a:tabLst>
            </a:pPr>
            <a:r>
              <a:rPr dirty="0" sz="1200" b="1">
                <a:solidFill>
                  <a:srgbClr val="7E0054"/>
                </a:solidFill>
                <a:latin typeface="Consolas"/>
                <a:cs typeface="Consolas"/>
              </a:rPr>
              <a:t>#	d	e	f	i	n	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G</a:t>
            </a:r>
            <a:r>
              <a:rPr dirty="0" sz="1200" spc="-35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P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O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_</a:t>
            </a:r>
            <a:r>
              <a:rPr dirty="0" sz="1200" spc="-35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D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S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C</a:t>
            </a:r>
            <a:r>
              <a:rPr dirty="0" sz="1200" spc="-35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R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T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</a:t>
            </a:r>
            <a:r>
              <a:rPr dirty="0" sz="1200" spc="-35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_</a:t>
            </a:r>
            <a:r>
              <a:rPr dirty="0" sz="1200" spc="-35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</a:t>
            </a:r>
            <a:r>
              <a:rPr dirty="0" sz="1200" spc="-34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</a:t>
            </a:r>
            <a:r>
              <a:rPr dirty="0" sz="1200" spc="-34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T</a:t>
            </a:r>
            <a:endParaRPr sz="1200">
              <a:latin typeface="Consolas"/>
              <a:cs typeface="Consolas"/>
            </a:endParaRPr>
          </a:p>
          <a:p>
            <a:pPr marL="12700" marR="6032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0x00010000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// Interrupt  for individual</a:t>
            </a:r>
            <a:r>
              <a:rPr dirty="0" sz="1200" spc="-3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3E7E5F"/>
                </a:solidFill>
                <a:latin typeface="Consolas"/>
                <a:cs typeface="Consolas"/>
              </a:rPr>
              <a:t>pins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6689" y="3306127"/>
            <a:ext cx="1701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900" spc="-5">
                <a:solidFill>
                  <a:srgbClr val="0000FF"/>
                </a:solidFill>
                <a:latin typeface="Arial Unicode MS"/>
                <a:cs typeface="Arial Unicode MS"/>
              </a:rPr>
              <a:t>：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由</a:t>
            </a: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GPIOIEV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决定中断触发边沿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689" y="3519487"/>
            <a:ext cx="1574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：上升沿、下降沿都触发中断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214" y="3855402"/>
            <a:ext cx="4197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900">
                <a:solidFill>
                  <a:srgbClr val="0000FF"/>
                </a:solidFill>
                <a:latin typeface="Arial"/>
                <a:cs typeface="Arial"/>
              </a:rPr>
              <a:t>IOIS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6214" y="4064952"/>
            <a:ext cx="546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边沿触发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6214" y="4278312"/>
            <a:ext cx="546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电平触发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6214" y="4595812"/>
            <a:ext cx="1231900" cy="65786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GPIOIEV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：下降沿或低电平触发</a:t>
            </a:r>
            <a:endParaRPr sz="9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spc="-5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dirty="0" sz="900">
                <a:solidFill>
                  <a:srgbClr val="0000FF"/>
                </a:solidFill>
                <a:latin typeface="Arial Unicode MS"/>
                <a:cs typeface="Arial Unicode MS"/>
              </a:rPr>
              <a:t>：上升沿或高电平触发</a:t>
            </a:r>
            <a:endParaRPr sz="9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855787"/>
            <a:ext cx="15754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GPIOIntEnable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6083" y="1813380"/>
            <a:ext cx="5938068" cy="444075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96923"/>
            <a:ext cx="5074285" cy="258000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5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GPIOIntEnable</a:t>
            </a:r>
            <a:endParaRPr sz="16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latin typeface="Arial Unicode MS"/>
                <a:cs typeface="Arial Unicode MS"/>
              </a:rPr>
              <a:t>void</a:t>
            </a:r>
            <a:endParaRPr sz="1600">
              <a:latin typeface="Arial Unicode MS"/>
              <a:cs typeface="Arial Unicode MS"/>
            </a:endParaRPr>
          </a:p>
          <a:p>
            <a:pPr marL="295275">
              <a:lnSpc>
                <a:spcPct val="100000"/>
              </a:lnSpc>
            </a:pPr>
            <a:r>
              <a:rPr dirty="0" sz="1600" spc="-50">
                <a:latin typeface="Arial Unicode MS"/>
                <a:cs typeface="Arial Unicode MS"/>
              </a:rPr>
              <a:t>GPIOIntEnable(uint32_t </a:t>
            </a:r>
            <a:r>
              <a:rPr dirty="0" sz="1600" spc="-35">
                <a:latin typeface="Arial Unicode MS"/>
                <a:cs typeface="Arial Unicode MS"/>
              </a:rPr>
              <a:t>ui32Port, </a:t>
            </a:r>
            <a:r>
              <a:rPr dirty="0" sz="1600" spc="-20">
                <a:latin typeface="Arial Unicode MS"/>
                <a:cs typeface="Arial Unicode MS"/>
              </a:rPr>
              <a:t>uint32_t</a:t>
            </a:r>
            <a:r>
              <a:rPr dirty="0" sz="1600" spc="90">
                <a:latin typeface="Arial Unicode MS"/>
                <a:cs typeface="Arial Unicode MS"/>
              </a:rPr>
              <a:t> </a:t>
            </a:r>
            <a:r>
              <a:rPr dirty="0" sz="1600" spc="-50">
                <a:latin typeface="Arial Unicode MS"/>
                <a:cs typeface="Arial Unicode MS"/>
              </a:rPr>
              <a:t>ui32IntFlags)</a:t>
            </a:r>
            <a:endParaRPr sz="1600">
              <a:latin typeface="Arial Unicode MS"/>
              <a:cs typeface="Arial Unicode MS"/>
            </a:endParaRPr>
          </a:p>
          <a:p>
            <a:pPr marL="295275">
              <a:lnSpc>
                <a:spcPct val="100000"/>
              </a:lnSpc>
            </a:pPr>
            <a:r>
              <a:rPr dirty="0" sz="1600" spc="-70">
                <a:latin typeface="Arial Unicode MS"/>
                <a:cs typeface="Arial Unicode MS"/>
              </a:rPr>
              <a:t>{</a:t>
            </a:r>
            <a:endParaRPr sz="1600">
              <a:latin typeface="Arial Unicode MS"/>
              <a:cs typeface="Arial Unicode MS"/>
            </a:endParaRPr>
          </a:p>
          <a:p>
            <a:pPr marL="518795" marR="1493520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80">
                <a:latin typeface="Arial Unicode MS"/>
                <a:cs typeface="Arial Unicode MS"/>
              </a:rPr>
              <a:t>Check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-35">
                <a:latin typeface="Arial Unicode MS"/>
                <a:cs typeface="Arial Unicode MS"/>
              </a:rPr>
              <a:t>arguments.  </a:t>
            </a:r>
            <a:r>
              <a:rPr dirty="0" sz="1600" spc="-95">
                <a:latin typeface="Arial Unicode MS"/>
                <a:cs typeface="Arial Unicode MS"/>
              </a:rPr>
              <a:t>ASSERT(_GPIOBaseValid(ui32Port));</a:t>
            </a:r>
            <a:endParaRPr sz="1600">
              <a:latin typeface="Arial Unicode MS"/>
              <a:cs typeface="Arial Unicode MS"/>
            </a:endParaRPr>
          </a:p>
          <a:p>
            <a:pPr marL="518795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70">
                <a:latin typeface="Arial Unicode MS"/>
                <a:cs typeface="Arial Unicode MS"/>
              </a:rPr>
              <a:t>Enable </a:t>
            </a:r>
            <a:r>
              <a:rPr dirty="0" sz="1600" spc="-10">
                <a:latin typeface="Arial Unicode MS"/>
                <a:cs typeface="Arial Unicode MS"/>
              </a:rPr>
              <a:t>the</a:t>
            </a:r>
            <a:r>
              <a:rPr dirty="0" sz="1600" spc="-105">
                <a:latin typeface="Arial Unicode MS"/>
                <a:cs typeface="Arial Unicode MS"/>
              </a:rPr>
              <a:t> </a:t>
            </a:r>
            <a:r>
              <a:rPr dirty="0" sz="1600" spc="-20">
                <a:latin typeface="Arial Unicode MS"/>
                <a:cs typeface="Arial Unicode MS"/>
              </a:rPr>
              <a:t>interrupts.</a:t>
            </a:r>
            <a:endParaRPr sz="1600">
              <a:latin typeface="Arial Unicode MS"/>
              <a:cs typeface="Arial Unicode MS"/>
            </a:endParaRPr>
          </a:p>
          <a:p>
            <a:pPr marL="518795">
              <a:lnSpc>
                <a:spcPct val="100000"/>
              </a:lnSpc>
            </a:pPr>
            <a:r>
              <a:rPr dirty="0" sz="1600" spc="-75">
                <a:latin typeface="Arial Unicode MS"/>
                <a:cs typeface="Arial Unicode MS"/>
              </a:rPr>
              <a:t>HWREG(ui32Port </a:t>
            </a:r>
            <a:r>
              <a:rPr dirty="0" sz="1600" spc="125">
                <a:latin typeface="Arial Unicode MS"/>
                <a:cs typeface="Arial Unicode MS"/>
              </a:rPr>
              <a:t>+ </a:t>
            </a:r>
            <a:r>
              <a:rPr dirty="0" sz="1600" spc="-85">
                <a:solidFill>
                  <a:srgbClr val="FF0000"/>
                </a:solidFill>
                <a:latin typeface="Arial Unicode MS"/>
                <a:cs typeface="Arial Unicode MS"/>
              </a:rPr>
              <a:t>GPIO_O_IM</a:t>
            </a:r>
            <a:r>
              <a:rPr dirty="0" sz="1600" spc="-85">
                <a:latin typeface="Arial Unicode MS"/>
                <a:cs typeface="Arial Unicode MS"/>
              </a:rPr>
              <a:t>) </a:t>
            </a:r>
            <a:r>
              <a:rPr dirty="0" sz="1600" spc="35">
                <a:latin typeface="Arial Unicode MS"/>
                <a:cs typeface="Arial Unicode MS"/>
              </a:rPr>
              <a:t>|=</a:t>
            </a:r>
            <a:r>
              <a:rPr dirty="0" sz="1600">
                <a:latin typeface="Arial Unicode MS"/>
                <a:cs typeface="Arial Unicode MS"/>
              </a:rPr>
              <a:t> </a:t>
            </a:r>
            <a:r>
              <a:rPr dirty="0" sz="1600" spc="-50">
                <a:latin typeface="Arial Unicode MS"/>
                <a:cs typeface="Arial Unicode MS"/>
              </a:rPr>
              <a:t>ui32IntFlags;</a:t>
            </a:r>
            <a:endParaRPr sz="1600">
              <a:latin typeface="Arial Unicode MS"/>
              <a:cs typeface="Arial Unicode MS"/>
            </a:endParaRPr>
          </a:p>
          <a:p>
            <a:pPr marL="295275">
              <a:lnSpc>
                <a:spcPct val="100000"/>
              </a:lnSpc>
            </a:pPr>
            <a:r>
              <a:rPr dirty="0" sz="1600" spc="-70">
                <a:latin typeface="Arial Unicode MS"/>
                <a:cs typeface="Arial Unicode MS"/>
              </a:rPr>
              <a:t>}</a:t>
            </a:r>
            <a:endParaRPr sz="1600">
              <a:latin typeface="Arial Unicode MS"/>
              <a:cs typeface="Arial Unicode MS"/>
            </a:endParaRPr>
          </a:p>
          <a:p>
            <a:pPr marL="295275">
              <a:lnSpc>
                <a:spcPct val="100000"/>
              </a:lnSpc>
            </a:pPr>
            <a:r>
              <a:rPr dirty="0" sz="1600">
                <a:latin typeface="Arial Unicode MS"/>
                <a:cs typeface="Arial Unicode MS"/>
              </a:rPr>
              <a:t>输入参数在</a:t>
            </a:r>
            <a:r>
              <a:rPr dirty="0" sz="1600" spc="-5">
                <a:latin typeface="Arial Unicode MS"/>
                <a:cs typeface="Arial Unicode MS"/>
              </a:rPr>
              <a:t>gpio.h</a:t>
            </a:r>
            <a:r>
              <a:rPr dirty="0" sz="1600">
                <a:latin typeface="Arial Unicode MS"/>
                <a:cs typeface="Arial Unicode MS"/>
              </a:rPr>
              <a:t>中定义</a:t>
            </a:r>
            <a:r>
              <a:rPr dirty="0" sz="1600" spc="-5">
                <a:latin typeface="Arial Unicode MS"/>
                <a:cs typeface="Arial Unicode MS"/>
              </a:rPr>
              <a:t>：</a:t>
            </a:r>
            <a:endParaRPr sz="160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16902" y="4429814"/>
          <a:ext cx="4757420" cy="190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950"/>
                <a:gridCol w="2179320"/>
                <a:gridCol w="1708150"/>
              </a:tblGrid>
              <a:tr h="223202">
                <a:tc>
                  <a:txBody>
                    <a:bodyPr/>
                    <a:lstStyle/>
                    <a:p>
                      <a:pPr algn="ctr" marR="16510">
                        <a:lnSpc>
                          <a:spcPts val="1505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05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0x00000008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39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0x00000010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GPIO_INT_PIN_5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0x00000020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R="16510">
                        <a:lnSpc>
                          <a:spcPts val="1664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4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0x00000040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23202">
                <a:tc>
                  <a:txBody>
                    <a:bodyPr/>
                    <a:lstStyle/>
                    <a:p>
                      <a:pPr algn="ctr" marR="16510">
                        <a:lnSpc>
                          <a:spcPts val="1660"/>
                        </a:lnSpc>
                      </a:pPr>
                      <a:r>
                        <a:rPr dirty="0" sz="1600" spc="-5" b="1">
                          <a:solidFill>
                            <a:srgbClr val="7E0054"/>
                          </a:solidFill>
                          <a:latin typeface="Consolas"/>
                          <a:cs typeface="Consolas"/>
                        </a:rPr>
                        <a:t>#define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66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GPIO_INT_PIN_7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60"/>
                        </a:lnSpc>
                      </a:pPr>
                      <a:r>
                        <a:rPr dirty="0" sz="1600" spc="-5">
                          <a:latin typeface="Consolas"/>
                          <a:cs typeface="Consolas"/>
                        </a:rPr>
                        <a:t>0x00000080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377" y="1781365"/>
            <a:ext cx="4068445" cy="1612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中断屏蔽寄存器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GPIOIM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——0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相应位的中断被屏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相应位的中断使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配置中断时，一定要先将中断屏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95337" y="3430403"/>
            <a:ext cx="4177608" cy="286679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377" y="1781365"/>
            <a:ext cx="3101340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GPIOIntClear</a:t>
            </a:r>
            <a:endParaRPr sz="1600">
              <a:latin typeface="Times New Roman"/>
              <a:cs typeface="Times New Roman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GPIOIntClear 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函数，用来清除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87681" y="1894743"/>
            <a:ext cx="5396384" cy="43097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0730"/>
            <a:ext cx="6894195" cy="129603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的中断和异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程序运行过程中，发生了不可预知的事件需要暂停当前的任务立刻处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75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查看按键是否按下，查看定时器是否超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时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除法除数为零、系统故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障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532" y="3429000"/>
            <a:ext cx="3758184" cy="23027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4573" y="3430403"/>
            <a:ext cx="2867924" cy="23175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377" y="1855787"/>
            <a:ext cx="5581650" cy="323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GPIOIntClear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dirty="0" sz="1800" spc="-45">
                <a:latin typeface="Arial Unicode MS"/>
                <a:cs typeface="Arial Unicode MS"/>
              </a:rPr>
              <a:t>TivaWare_C_Series-2.1.4.178\driverlib\gpio.c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Arial Unicode MS"/>
              <a:cs typeface="Arial Unicode MS"/>
            </a:endParaRPr>
          </a:p>
          <a:p>
            <a:pPr marL="363220">
              <a:lnSpc>
                <a:spcPct val="100000"/>
              </a:lnSpc>
            </a:pPr>
            <a:r>
              <a:rPr dirty="0" sz="1800" spc="-55">
                <a:latin typeface="Arial Unicode MS"/>
                <a:cs typeface="Arial Unicode MS"/>
              </a:rPr>
              <a:t>GPIOIntClear(uint32_t </a:t>
            </a:r>
            <a:r>
              <a:rPr dirty="0" sz="1800" spc="-40">
                <a:latin typeface="Arial Unicode MS"/>
                <a:cs typeface="Arial Unicode MS"/>
              </a:rPr>
              <a:t>ui32Port, </a:t>
            </a:r>
            <a:r>
              <a:rPr dirty="0" sz="1800" spc="-20">
                <a:latin typeface="Arial Unicode MS"/>
                <a:cs typeface="Arial Unicode MS"/>
              </a:rPr>
              <a:t>uint32_t</a:t>
            </a:r>
            <a:r>
              <a:rPr dirty="0" sz="1800" spc="120">
                <a:latin typeface="Arial Unicode MS"/>
                <a:cs typeface="Arial Unicode MS"/>
              </a:rPr>
              <a:t> </a:t>
            </a:r>
            <a:r>
              <a:rPr dirty="0" sz="1800" spc="-55">
                <a:latin typeface="Arial Unicode MS"/>
                <a:cs typeface="Arial Unicode MS"/>
              </a:rPr>
              <a:t>ui32IntFlags)</a:t>
            </a:r>
            <a:endParaRPr sz="1800">
              <a:latin typeface="Arial Unicode MS"/>
              <a:cs typeface="Arial Unicode MS"/>
            </a:endParaRPr>
          </a:p>
          <a:p>
            <a:pPr marL="363220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{</a:t>
            </a:r>
            <a:endParaRPr sz="1800">
              <a:latin typeface="Arial Unicode MS"/>
              <a:cs typeface="Arial Unicode MS"/>
            </a:endParaRPr>
          </a:p>
          <a:p>
            <a:pPr marL="614680" marR="1524635">
              <a:lnSpc>
                <a:spcPct val="100000"/>
              </a:lnSpc>
            </a:pPr>
            <a:r>
              <a:rPr dirty="0" sz="1800" spc="175">
                <a:latin typeface="Arial Unicode MS"/>
                <a:cs typeface="Arial Unicode MS"/>
              </a:rPr>
              <a:t>// </a:t>
            </a:r>
            <a:r>
              <a:rPr dirty="0" sz="1800" spc="-85">
                <a:latin typeface="Arial Unicode MS"/>
                <a:cs typeface="Arial Unicode MS"/>
              </a:rPr>
              <a:t>Check </a:t>
            </a:r>
            <a:r>
              <a:rPr dirty="0" sz="1800" spc="-10">
                <a:latin typeface="Arial Unicode MS"/>
                <a:cs typeface="Arial Unicode MS"/>
              </a:rPr>
              <a:t>the </a:t>
            </a:r>
            <a:r>
              <a:rPr dirty="0" sz="1800" spc="-40">
                <a:latin typeface="Arial Unicode MS"/>
                <a:cs typeface="Arial Unicode MS"/>
              </a:rPr>
              <a:t>arguments.  </a:t>
            </a:r>
            <a:r>
              <a:rPr dirty="0" sz="1800" spc="-105">
                <a:latin typeface="Arial Unicode MS"/>
                <a:cs typeface="Arial Unicode MS"/>
              </a:rPr>
              <a:t>ASSERT(_GPIOBaseValid(ui32Port));</a:t>
            </a:r>
            <a:endParaRPr sz="1800">
              <a:latin typeface="Arial Unicode MS"/>
              <a:cs typeface="Arial Unicode MS"/>
            </a:endParaRPr>
          </a:p>
          <a:p>
            <a:pPr marL="614680">
              <a:lnSpc>
                <a:spcPct val="100000"/>
              </a:lnSpc>
            </a:pPr>
            <a:r>
              <a:rPr dirty="0" sz="1800" spc="175">
                <a:latin typeface="Arial Unicode MS"/>
                <a:cs typeface="Arial Unicode MS"/>
              </a:rPr>
              <a:t>// </a:t>
            </a:r>
            <a:r>
              <a:rPr dirty="0" sz="1800" spc="-75">
                <a:latin typeface="Arial Unicode MS"/>
                <a:cs typeface="Arial Unicode MS"/>
              </a:rPr>
              <a:t>Clear </a:t>
            </a:r>
            <a:r>
              <a:rPr dirty="0" sz="1800" spc="-10">
                <a:latin typeface="Arial Unicode MS"/>
                <a:cs typeface="Arial Unicode MS"/>
              </a:rPr>
              <a:t>the</a:t>
            </a:r>
            <a:r>
              <a:rPr dirty="0" sz="1800" spc="-130">
                <a:latin typeface="Arial Unicode MS"/>
                <a:cs typeface="Arial Unicode MS"/>
              </a:rPr>
              <a:t> </a:t>
            </a:r>
            <a:r>
              <a:rPr dirty="0" sz="1800" spc="-20">
                <a:latin typeface="Arial Unicode MS"/>
                <a:cs typeface="Arial Unicode MS"/>
              </a:rPr>
              <a:t>interrupts.</a:t>
            </a:r>
            <a:endParaRPr sz="1800">
              <a:latin typeface="Arial Unicode MS"/>
              <a:cs typeface="Arial Unicode MS"/>
            </a:endParaRPr>
          </a:p>
          <a:p>
            <a:pPr marL="614680">
              <a:lnSpc>
                <a:spcPct val="100000"/>
              </a:lnSpc>
            </a:pPr>
            <a:r>
              <a:rPr dirty="0" sz="1800" spc="-85">
                <a:latin typeface="Arial Unicode MS"/>
                <a:cs typeface="Arial Unicode MS"/>
              </a:rPr>
              <a:t>HWREG(ui32Port </a:t>
            </a:r>
            <a:r>
              <a:rPr dirty="0" sz="1800" spc="145">
                <a:latin typeface="Arial Unicode MS"/>
                <a:cs typeface="Arial Unicode MS"/>
              </a:rPr>
              <a:t>+ </a:t>
            </a:r>
            <a:r>
              <a:rPr dirty="0" sz="1800" spc="-130">
                <a:solidFill>
                  <a:srgbClr val="FF0000"/>
                </a:solidFill>
                <a:latin typeface="Arial Unicode MS"/>
                <a:cs typeface="Arial Unicode MS"/>
              </a:rPr>
              <a:t>GPIO_O_ICR</a:t>
            </a:r>
            <a:r>
              <a:rPr dirty="0" sz="1800" spc="-130">
                <a:latin typeface="Arial Unicode MS"/>
                <a:cs typeface="Arial Unicode MS"/>
              </a:rPr>
              <a:t>) </a:t>
            </a:r>
            <a:r>
              <a:rPr dirty="0" sz="1800" spc="145">
                <a:latin typeface="Arial Unicode MS"/>
                <a:cs typeface="Arial Unicode MS"/>
              </a:rPr>
              <a:t>=</a:t>
            </a:r>
            <a:r>
              <a:rPr dirty="0" sz="1800" spc="15">
                <a:latin typeface="Arial Unicode MS"/>
                <a:cs typeface="Arial Unicode MS"/>
              </a:rPr>
              <a:t> </a:t>
            </a:r>
            <a:r>
              <a:rPr dirty="0" sz="1800" spc="-55">
                <a:latin typeface="Arial Unicode MS"/>
                <a:cs typeface="Arial Unicode MS"/>
              </a:rPr>
              <a:t>ui32IntFlags;</a:t>
            </a:r>
            <a:endParaRPr sz="1800">
              <a:latin typeface="Arial Unicode MS"/>
              <a:cs typeface="Arial Unicode MS"/>
            </a:endParaRPr>
          </a:p>
          <a:p>
            <a:pPr marL="363220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}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377" y="1781365"/>
            <a:ext cx="3338195" cy="97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中断清除寄存器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434">
                <a:solidFill>
                  <a:srgbClr val="001F5F"/>
                </a:solidFill>
                <a:latin typeface="SimHei"/>
                <a:cs typeface="SimHei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GPIOICR</a:t>
            </a:r>
            <a:r>
              <a:rPr dirty="0" sz="1600" spc="-35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在相应位写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清除中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990" y="2898589"/>
            <a:ext cx="7745696" cy="16475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751" y="4794656"/>
            <a:ext cx="7740936" cy="130948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377" y="1781365"/>
            <a:ext cx="484060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GPIOIntStatus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GPIOIntStatus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查看中断的具体来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源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555" y="2519172"/>
            <a:ext cx="6385169" cy="36074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377" y="1781365"/>
            <a:ext cx="5001260" cy="451040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GPIOIntStatus</a:t>
            </a:r>
            <a:endParaRPr sz="1600">
              <a:latin typeface="Times New Roman"/>
              <a:cs typeface="Times New Roman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GPIOIntStatus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查看中断的具体来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源</a:t>
            </a:r>
            <a:endParaRPr sz="1600">
              <a:latin typeface="SimHei"/>
              <a:cs typeface="SimHei"/>
            </a:endParaRPr>
          </a:p>
          <a:p>
            <a:pPr marL="309245">
              <a:lnSpc>
                <a:spcPct val="100000"/>
              </a:lnSpc>
              <a:spcBef>
                <a:spcPts val="70"/>
              </a:spcBef>
            </a:pPr>
            <a:r>
              <a:rPr dirty="0" sz="1800" spc="-20">
                <a:latin typeface="Arial Unicode MS"/>
                <a:cs typeface="Arial Unicode MS"/>
              </a:rPr>
              <a:t>uint32_t</a:t>
            </a:r>
            <a:endParaRPr sz="1800">
              <a:latin typeface="Arial Unicode MS"/>
              <a:cs typeface="Arial Unicode MS"/>
            </a:endParaRPr>
          </a:p>
          <a:p>
            <a:pPr marL="309245">
              <a:lnSpc>
                <a:spcPct val="100000"/>
              </a:lnSpc>
            </a:pPr>
            <a:r>
              <a:rPr dirty="0" sz="1800" spc="-55">
                <a:latin typeface="Arial Unicode MS"/>
                <a:cs typeface="Arial Unicode MS"/>
              </a:rPr>
              <a:t>GPIOIntStatus(uint32_t </a:t>
            </a:r>
            <a:r>
              <a:rPr dirty="0" sz="1800" spc="-40">
                <a:latin typeface="Arial Unicode MS"/>
                <a:cs typeface="Arial Unicode MS"/>
              </a:rPr>
              <a:t>ui32Port, </a:t>
            </a:r>
            <a:r>
              <a:rPr dirty="0" sz="1800" spc="20">
                <a:latin typeface="Arial Unicode MS"/>
                <a:cs typeface="Arial Unicode MS"/>
              </a:rPr>
              <a:t>bool</a:t>
            </a:r>
            <a:r>
              <a:rPr dirty="0" sz="1800" spc="95">
                <a:latin typeface="Arial Unicode MS"/>
                <a:cs typeface="Arial Unicode MS"/>
              </a:rPr>
              <a:t> </a:t>
            </a:r>
            <a:r>
              <a:rPr dirty="0" sz="1800" spc="-50">
                <a:latin typeface="Arial Unicode MS"/>
                <a:cs typeface="Arial Unicode MS"/>
              </a:rPr>
              <a:t>bMasked)</a:t>
            </a:r>
            <a:endParaRPr sz="1800">
              <a:latin typeface="Arial Unicode MS"/>
              <a:cs typeface="Arial Unicode MS"/>
            </a:endParaRPr>
          </a:p>
          <a:p>
            <a:pPr marL="30924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{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105">
                <a:latin typeface="Arial Unicode MS"/>
                <a:cs typeface="Arial Unicode MS"/>
              </a:rPr>
              <a:t>ASSERT(_GPIOBaseValid(ui32Port));</a:t>
            </a:r>
            <a:endParaRPr sz="1800">
              <a:latin typeface="Arial Unicode MS"/>
              <a:cs typeface="Arial Unicode MS"/>
            </a:endParaRPr>
          </a:p>
          <a:p>
            <a:pPr marL="560705" marR="1569720">
              <a:lnSpc>
                <a:spcPct val="100000"/>
              </a:lnSpc>
            </a:pPr>
            <a:r>
              <a:rPr dirty="0" sz="1800" spc="175">
                <a:latin typeface="Arial Unicode MS"/>
                <a:cs typeface="Arial Unicode MS"/>
              </a:rPr>
              <a:t>// </a:t>
            </a:r>
            <a:r>
              <a:rPr dirty="0" sz="1800" spc="-50">
                <a:latin typeface="Arial Unicode MS"/>
                <a:cs typeface="Arial Unicode MS"/>
              </a:rPr>
              <a:t>Return </a:t>
            </a:r>
            <a:r>
              <a:rPr dirty="0" sz="1800" spc="-10">
                <a:latin typeface="Arial Unicode MS"/>
                <a:cs typeface="Arial Unicode MS"/>
              </a:rPr>
              <a:t>the </a:t>
            </a:r>
            <a:r>
              <a:rPr dirty="0" sz="1800" spc="5">
                <a:latin typeface="Arial Unicode MS"/>
                <a:cs typeface="Arial Unicode MS"/>
              </a:rPr>
              <a:t>interrupt</a:t>
            </a:r>
            <a:r>
              <a:rPr dirty="0" sz="1800" spc="-165">
                <a:latin typeface="Arial Unicode MS"/>
                <a:cs typeface="Arial Unicode MS"/>
              </a:rPr>
              <a:t> </a:t>
            </a:r>
            <a:r>
              <a:rPr dirty="0" sz="1800" spc="-65">
                <a:latin typeface="Arial Unicode MS"/>
                <a:cs typeface="Arial Unicode MS"/>
              </a:rPr>
              <a:t>status.  </a:t>
            </a:r>
            <a:r>
              <a:rPr dirty="0" sz="1800" spc="-40">
                <a:latin typeface="Arial Unicode MS"/>
                <a:cs typeface="Arial Unicode MS"/>
              </a:rPr>
              <a:t>if(bMasked)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{</a:t>
            </a:r>
            <a:endParaRPr sz="1800">
              <a:latin typeface="Arial Unicode MS"/>
              <a:cs typeface="Arial Unicode MS"/>
            </a:endParaRPr>
          </a:p>
          <a:p>
            <a:pPr marL="812165">
              <a:lnSpc>
                <a:spcPct val="100000"/>
              </a:lnSpc>
            </a:pPr>
            <a:r>
              <a:rPr dirty="0" sz="1800" spc="-60">
                <a:latin typeface="Arial Unicode MS"/>
                <a:cs typeface="Arial Unicode MS"/>
              </a:rPr>
              <a:t>return(HWREG(ui32Port </a:t>
            </a:r>
            <a:r>
              <a:rPr dirty="0" sz="1800" spc="145">
                <a:latin typeface="Arial Unicode MS"/>
                <a:cs typeface="Arial Unicode MS"/>
              </a:rPr>
              <a:t>+</a:t>
            </a:r>
            <a:r>
              <a:rPr dirty="0" sz="1800" spc="25">
                <a:latin typeface="Arial Unicode MS"/>
                <a:cs typeface="Arial Unicode MS"/>
              </a:rPr>
              <a:t> </a:t>
            </a:r>
            <a:r>
              <a:rPr dirty="0" sz="1800" spc="-110">
                <a:solidFill>
                  <a:srgbClr val="FF0000"/>
                </a:solidFill>
                <a:latin typeface="Arial Unicode MS"/>
                <a:cs typeface="Arial Unicode MS"/>
              </a:rPr>
              <a:t>GPIO_O_MIS</a:t>
            </a:r>
            <a:r>
              <a:rPr dirty="0" sz="1800" spc="-110">
                <a:latin typeface="Arial Unicode MS"/>
                <a:cs typeface="Arial Unicode MS"/>
              </a:rPr>
              <a:t>));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}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85">
                <a:latin typeface="Arial Unicode MS"/>
                <a:cs typeface="Arial Unicode MS"/>
              </a:rPr>
              <a:t>else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{</a:t>
            </a:r>
            <a:endParaRPr sz="1800">
              <a:latin typeface="Arial Unicode MS"/>
              <a:cs typeface="Arial Unicode MS"/>
            </a:endParaRPr>
          </a:p>
          <a:p>
            <a:pPr marL="812165">
              <a:lnSpc>
                <a:spcPct val="100000"/>
              </a:lnSpc>
            </a:pPr>
            <a:r>
              <a:rPr dirty="0" sz="1800" spc="-60">
                <a:latin typeface="Arial Unicode MS"/>
                <a:cs typeface="Arial Unicode MS"/>
              </a:rPr>
              <a:t>return(HWREG(ui32Port </a:t>
            </a:r>
            <a:r>
              <a:rPr dirty="0" sz="1800" spc="145">
                <a:latin typeface="Arial Unicode MS"/>
                <a:cs typeface="Arial Unicode MS"/>
              </a:rPr>
              <a:t>+</a:t>
            </a:r>
            <a:r>
              <a:rPr dirty="0" sz="1800" spc="30">
                <a:latin typeface="Arial Unicode MS"/>
                <a:cs typeface="Arial Unicode MS"/>
              </a:rPr>
              <a:t> </a:t>
            </a:r>
            <a:r>
              <a:rPr dirty="0" sz="1800" spc="-135">
                <a:solidFill>
                  <a:srgbClr val="FF0000"/>
                </a:solidFill>
                <a:latin typeface="Arial Unicode MS"/>
                <a:cs typeface="Arial Unicode MS"/>
              </a:rPr>
              <a:t>GPIO_O_RIS)</a:t>
            </a:r>
            <a:r>
              <a:rPr dirty="0" sz="1800" spc="-135">
                <a:latin typeface="Arial Unicode MS"/>
                <a:cs typeface="Arial Unicode MS"/>
              </a:rPr>
              <a:t>);</a:t>
            </a:r>
            <a:endParaRPr sz="1800">
              <a:latin typeface="Arial Unicode MS"/>
              <a:cs typeface="Arial Unicode MS"/>
            </a:endParaRPr>
          </a:p>
          <a:p>
            <a:pPr marL="56070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}</a:t>
            </a:r>
            <a:endParaRPr sz="1800">
              <a:latin typeface="Arial Unicode MS"/>
              <a:cs typeface="Arial Unicode MS"/>
            </a:endParaRPr>
          </a:p>
          <a:p>
            <a:pPr marL="309245">
              <a:lnSpc>
                <a:spcPct val="100000"/>
              </a:lnSpc>
            </a:pPr>
            <a:r>
              <a:rPr dirty="0" sz="1800" spc="-80">
                <a:latin typeface="Arial Unicode MS"/>
                <a:cs typeface="Arial Unicode MS"/>
              </a:rPr>
              <a:t>}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1272" y="3115310"/>
            <a:ext cx="6386195" cy="3162935"/>
            <a:chOff x="1291272" y="3115310"/>
            <a:chExt cx="6386195" cy="316293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3223" y="4486079"/>
              <a:ext cx="5657159" cy="17920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1272" y="3115310"/>
              <a:ext cx="6385737" cy="13862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53377" y="1781365"/>
            <a:ext cx="3620770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原始中断状态寄存器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GPIORIS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——0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相应的位不满足触发条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相应的位满足触发条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件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9927" y="4935410"/>
            <a:ext cx="3358515" cy="12947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如果是边沿触发的中断，必须通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过</a:t>
            </a:r>
            <a:endParaRPr sz="1600">
              <a:latin typeface="SimHei"/>
              <a:cs typeface="SimHei"/>
            </a:endParaRPr>
          </a:p>
          <a:p>
            <a:pPr marL="298450">
              <a:lnSpc>
                <a:spcPct val="100000"/>
              </a:lnSpc>
              <a:spcBef>
                <a:spcPts val="575"/>
              </a:spcBef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GPIOICR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寄存器清除中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marL="298450" marR="5080" indent="-285750">
              <a:lnSpc>
                <a:spcPct val="130200"/>
              </a:lnSpc>
              <a:spcBef>
                <a:spcPts val="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如果是电平触发的中断，中断条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件 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消失后，相应的位自动清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除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158172"/>
            <a:ext cx="9144000" cy="3246120"/>
            <a:chOff x="0" y="3158172"/>
            <a:chExt cx="9144000" cy="32461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8127"/>
              <a:ext cx="9144000" cy="45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10" y="3158172"/>
              <a:ext cx="5736450" cy="320548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897" y="1127773"/>
            <a:ext cx="6086854" cy="4998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6551" y="1149921"/>
            <a:ext cx="2584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Times New Roman"/>
                <a:cs typeface="Times New Roman"/>
              </a:rPr>
              <a:t>G</a:t>
            </a:r>
            <a:r>
              <a:rPr dirty="0" spc="-70">
                <a:latin typeface="Times New Roman"/>
                <a:cs typeface="Times New Roman"/>
              </a:rPr>
              <a:t>P</a:t>
            </a:r>
            <a:r>
              <a:rPr dirty="0" spc="-15">
                <a:latin typeface="Times New Roman"/>
                <a:cs typeface="Times New Roman"/>
              </a:rPr>
              <a:t>I</a:t>
            </a:r>
            <a:r>
              <a:rPr dirty="0" spc="140">
                <a:latin typeface="Times New Roman"/>
                <a:cs typeface="Times New Roman"/>
              </a:rPr>
              <a:t>O</a:t>
            </a:r>
            <a:r>
              <a:rPr dirty="0"/>
              <a:t>的中断和操作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71272" y="1126236"/>
            <a:ext cx="506095" cy="504825"/>
            <a:chOff x="271272" y="1126236"/>
            <a:chExt cx="506095" cy="50482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42264" y="1185024"/>
            <a:ext cx="1708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1F5F"/>
                </a:solidFill>
                <a:latin typeface="STXinwei"/>
                <a:cs typeface="STXinwei"/>
              </a:rPr>
              <a:t>4</a:t>
            </a:r>
            <a:endParaRPr sz="2000">
              <a:latin typeface="STXinwei"/>
              <a:cs typeface="STXinw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3377" y="1781365"/>
            <a:ext cx="5795645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的中断源管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屏蔽中断状态寄存器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GPIOMIS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）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：相应的位不满足触发条件或满足条件但中断被屏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  <a:p>
            <a:pPr marL="601345">
              <a:lnSpc>
                <a:spcPct val="100000"/>
              </a:lnSpc>
              <a:spcBef>
                <a:spcPts val="580"/>
              </a:spcBef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——1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：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相应的位满足触发条件且中断未被屏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蔽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077" y="1196975"/>
            <a:ext cx="8074659" cy="470598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400" spc="10">
                <a:latin typeface="SimSun"/>
                <a:cs typeface="SimSun"/>
              </a:rPr>
              <a:t>练</a:t>
            </a:r>
            <a:r>
              <a:rPr dirty="0" sz="2400">
                <a:latin typeface="SimSun"/>
                <a:cs typeface="SimSun"/>
              </a:rPr>
              <a:t>习</a:t>
            </a:r>
            <a:endParaRPr sz="2400">
              <a:latin typeface="SimSun"/>
              <a:cs typeface="SimSun"/>
            </a:endParaRPr>
          </a:p>
          <a:p>
            <a:pPr marL="12700" marR="97155">
              <a:lnSpc>
                <a:spcPct val="100000"/>
              </a:lnSpc>
              <a:spcBef>
                <a:spcPts val="575"/>
              </a:spcBef>
            </a:pPr>
            <a:r>
              <a:rPr dirty="0" sz="2400" spc="10">
                <a:latin typeface="SimSun"/>
                <a:cs typeface="SimSun"/>
              </a:rPr>
              <a:t>以下为一段中断的初始化程序，每行代码分别影响了哪些</a:t>
            </a:r>
            <a:r>
              <a:rPr dirty="0" sz="2400">
                <a:latin typeface="SimSun"/>
                <a:cs typeface="SimSun"/>
              </a:rPr>
              <a:t>寄 </a:t>
            </a:r>
            <a:r>
              <a:rPr dirty="0" sz="2400" spc="10">
                <a:latin typeface="SimSun"/>
                <a:cs typeface="SimSun"/>
              </a:rPr>
              <a:t>存器？这行代码执行过程中，是怎样操作这些寄存器的</a:t>
            </a:r>
            <a:r>
              <a:rPr dirty="0" sz="2400">
                <a:latin typeface="SimSun"/>
                <a:cs typeface="SimSun"/>
              </a:rPr>
              <a:t>？</a:t>
            </a:r>
            <a:endParaRPr sz="2400">
              <a:latin typeface="SimSun"/>
              <a:cs typeface="SimSun"/>
            </a:endParaRPr>
          </a:p>
          <a:p>
            <a:pPr marL="424815" indent="-412115">
              <a:lnSpc>
                <a:spcPct val="100000"/>
              </a:lnSpc>
              <a:spcBef>
                <a:spcPts val="575"/>
              </a:spcBef>
              <a:buChar char="•"/>
              <a:tabLst>
                <a:tab pos="424180" algn="l"/>
                <a:tab pos="424815" algn="l"/>
              </a:tabLst>
            </a:pPr>
            <a:r>
              <a:rPr dirty="0" sz="2400" spc="-10">
                <a:latin typeface="Calibri"/>
                <a:cs typeface="Calibri"/>
              </a:rPr>
              <a:t>IntMasterEnable();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ct val="100000"/>
              </a:lnSpc>
              <a:spcBef>
                <a:spcPts val="575"/>
              </a:spcBef>
              <a:buChar char="•"/>
              <a:tabLst>
                <a:tab pos="424180" algn="l"/>
                <a:tab pos="424815" algn="l"/>
              </a:tabLst>
            </a:pPr>
            <a:r>
              <a:rPr dirty="0" sz="2400" spc="-5">
                <a:latin typeface="Calibri"/>
                <a:cs typeface="Calibri"/>
              </a:rPr>
              <a:t>IntEnable(INT_GPIOJ); //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INT_GPIOJ=67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•"/>
            </a:pPr>
            <a:endParaRPr sz="33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GPIOIntTypeSet(GPIO_PORTJ_AHB_BASE,GPIO_INT_PIN_1,GPI  </a:t>
            </a:r>
            <a:r>
              <a:rPr dirty="0" sz="2400" spc="-5">
                <a:latin typeface="Calibri"/>
                <a:cs typeface="Calibri"/>
              </a:rPr>
              <a:t>O_RISING_EDGE);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•"/>
            </a:pPr>
            <a:endParaRPr sz="3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GPIOIntClear(GPIO_PORTJ_AHB_BASE,GPIO_INT_PIN_1);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GPIOIntEnable(GPIO_PORTJ_AHB_BASE,GPIO_INT_PIN_1);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4455795" cy="153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中断服务函数的编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写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"/>
            </a:pPr>
            <a:endParaRPr sz="17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114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手动更改中断向量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</a:pPr>
            <a:endParaRPr sz="17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114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调用中断注册函数，动态添加中断服务函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2260600" cy="1295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手动更改中断向量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中断向量表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在 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startup_ccs.c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文件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中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义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3358" y="2013883"/>
            <a:ext cx="6115143" cy="399176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8305165" cy="40303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手动更改中断向量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中断向量表在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startup_ccs.c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文件中定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义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只要将表中的对应元素换为中断服务函数的地址，就可以使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在响应中断时，进入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该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40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默认的中断服务函数是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IntDefaultHandler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函数，即陷入死循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环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SimHei"/>
              <a:cs typeface="SimHei"/>
            </a:endParaRPr>
          </a:p>
          <a:p>
            <a:pPr marL="565150" marR="4840605">
              <a:lnSpc>
                <a:spcPct val="100000"/>
              </a:lnSpc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static void  </a:t>
            </a:r>
            <a:r>
              <a:rPr dirty="0" sz="1800" b="1">
                <a:latin typeface="Consolas"/>
                <a:cs typeface="Consolas"/>
              </a:rPr>
              <a:t>IntDefaultHandler</a:t>
            </a:r>
            <a:r>
              <a:rPr dirty="0" sz="1800">
                <a:latin typeface="Consolas"/>
                <a:cs typeface="Consolas"/>
              </a:rPr>
              <a:t>(</a:t>
            </a: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80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56515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68070">
              <a:lnSpc>
                <a:spcPct val="100000"/>
              </a:lnSpc>
            </a:pPr>
            <a:r>
              <a:rPr dirty="0" sz="1800">
                <a:solidFill>
                  <a:srgbClr val="3E7E5F"/>
                </a:solidFill>
                <a:latin typeface="Consolas"/>
                <a:cs typeface="Consolas"/>
              </a:rPr>
              <a:t>// Go into an infinite</a:t>
            </a:r>
            <a:r>
              <a:rPr dirty="0" sz="1800" spc="-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3E7E5F"/>
                </a:solidFill>
                <a:latin typeface="Consolas"/>
                <a:cs typeface="Consolas"/>
              </a:rPr>
              <a:t>loop.</a:t>
            </a:r>
            <a:endParaRPr sz="1800">
              <a:latin typeface="Consolas"/>
              <a:cs typeface="Consolas"/>
            </a:endParaRPr>
          </a:p>
          <a:p>
            <a:pPr marL="1068070">
              <a:lnSpc>
                <a:spcPct val="100000"/>
              </a:lnSpc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while</a:t>
            </a:r>
            <a:r>
              <a:rPr dirty="0" sz="1800">
                <a:latin typeface="Consolas"/>
                <a:cs typeface="Consolas"/>
              </a:rPr>
              <a:t>(1)</a:t>
            </a:r>
            <a:endParaRPr sz="1800">
              <a:latin typeface="Consolas"/>
              <a:cs typeface="Consolas"/>
            </a:endParaRPr>
          </a:p>
          <a:p>
            <a:pPr marL="106807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6807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6515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7022465" cy="192786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的中断和异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由</a:t>
            </a:r>
            <a:r>
              <a:rPr dirty="0" sz="1600">
                <a:solidFill>
                  <a:srgbClr val="0000FF"/>
                </a:solidFill>
                <a:latin typeface="SimHei"/>
                <a:cs typeface="SimHei"/>
              </a:rPr>
              <a:t>嵌套向量中断控制器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NVIC</a:t>
            </a:r>
            <a:r>
              <a:rPr dirty="0" sz="1600" spc="-5">
                <a:solidFill>
                  <a:srgbClr val="0000FF"/>
                </a:solidFill>
                <a:latin typeface="SimHei"/>
                <a:cs typeface="SimHei"/>
              </a:rPr>
              <a:t>（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Nested</a:t>
            </a:r>
            <a:r>
              <a:rPr dirty="0" sz="1600" spc="-3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600" spc="-25">
                <a:solidFill>
                  <a:srgbClr val="0000FF"/>
                </a:solidFill>
                <a:latin typeface="Times New Roman"/>
                <a:cs typeface="Times New Roman"/>
              </a:rPr>
              <a:t>Vectored</a:t>
            </a:r>
            <a:r>
              <a:rPr dirty="0" sz="16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Interrupt</a:t>
            </a:r>
            <a:r>
              <a:rPr dirty="0" sz="16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0000FF"/>
                </a:solidFill>
                <a:latin typeface="Times New Roman"/>
                <a:cs typeface="Times New Roman"/>
              </a:rPr>
              <a:t>Controller</a:t>
            </a:r>
            <a:r>
              <a:rPr dirty="0" sz="1600" spc="-5">
                <a:solidFill>
                  <a:srgbClr val="0000FF"/>
                </a:solidFill>
                <a:latin typeface="SimHei"/>
                <a:cs typeface="SimHei"/>
              </a:rPr>
              <a:t>）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管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理</a:t>
            </a:r>
            <a:endParaRPr sz="16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灵活的中断和异常管理：禁止、使能、软件触发，清除、电平触发、脉冲触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发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支持嵌套：优先级管理与抢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占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向量化入口：自动定位中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400">
              <a:latin typeface="SimHei"/>
              <a:cs typeface="SimHei"/>
            </a:endParaRPr>
          </a:p>
          <a:p>
            <a:pPr marL="607695">
              <a:lnSpc>
                <a:spcPct val="100000"/>
              </a:lnSpc>
              <a:spcBef>
                <a:spcPts val="819"/>
              </a:spcBef>
            </a:pPr>
            <a:r>
              <a:rPr dirty="0" sz="1400">
                <a:solidFill>
                  <a:srgbClr val="001F5F"/>
                </a:solidFill>
                <a:latin typeface="Times New Roman"/>
                <a:cs typeface="Times New Roman"/>
              </a:rPr>
              <a:t>——</a:t>
            </a:r>
            <a:r>
              <a:rPr dirty="0" sz="1400">
                <a:solidFill>
                  <a:srgbClr val="001F5F"/>
                </a:solidFill>
                <a:latin typeface="SimHei"/>
                <a:cs typeface="SimHei"/>
              </a:rPr>
              <a:t>中断也被看做是一种异</a:t>
            </a:r>
            <a:r>
              <a:rPr dirty="0" sz="1400" spc="5">
                <a:solidFill>
                  <a:srgbClr val="001F5F"/>
                </a:solidFill>
                <a:latin typeface="SimHei"/>
                <a:cs typeface="SimHei"/>
              </a:rPr>
              <a:t>常</a:t>
            </a:r>
            <a:endParaRPr sz="1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2973" y="2884296"/>
            <a:ext cx="4350026" cy="31525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13727" y="6118859"/>
            <a:ext cx="477520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onsolas"/>
                <a:cs typeface="Consolas"/>
              </a:rPr>
              <a:t>[1]</a:t>
            </a:r>
            <a:r>
              <a:rPr dirty="0" sz="1000" spc="-5">
                <a:latin typeface="Consolas"/>
                <a:cs typeface="Consolas"/>
                <a:hlinkClick r:id="rId6"/>
              </a:rPr>
              <a:t>http://www.360doc.com/content/19/0121/17/16758694_810423077.shtml</a:t>
            </a:r>
            <a:endParaRPr sz="1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8305165" cy="4151629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手动更改中断向量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中断向量表在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startup_ccs.c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文件中定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义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ts val="2500"/>
              </a:lnSpc>
              <a:spcBef>
                <a:spcPts val="1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只要将表中的对应元素换为中断服务函数的地址，就可以使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在响应中断时，进入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该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marL="617220" marR="1259840">
              <a:lnSpc>
                <a:spcPct val="103899"/>
              </a:lnSpc>
              <a:spcBef>
                <a:spcPts val="195"/>
              </a:spcBef>
              <a:tabLst>
                <a:tab pos="5189220" algn="l"/>
              </a:tabLst>
            </a:pPr>
            <a:r>
              <a:rPr dirty="0" sz="1800">
                <a:latin typeface="Arial Unicode MS"/>
                <a:cs typeface="Arial Unicode MS"/>
              </a:rPr>
              <a:t>修改</a:t>
            </a:r>
            <a:r>
              <a:rPr dirty="0" sz="1800" spc="-125">
                <a:latin typeface="Arial Unicode MS"/>
                <a:cs typeface="Arial Unicode MS"/>
              </a:rPr>
              <a:t>GPIO</a:t>
            </a:r>
            <a:r>
              <a:rPr dirty="0" sz="1800">
                <a:latin typeface="Arial Unicode MS"/>
                <a:cs typeface="Arial Unicode MS"/>
              </a:rPr>
              <a:t> </a:t>
            </a:r>
            <a:r>
              <a:rPr dirty="0" sz="1800" spc="-25">
                <a:latin typeface="Arial Unicode MS"/>
                <a:cs typeface="Arial Unicode MS"/>
              </a:rPr>
              <a:t>Port</a:t>
            </a:r>
            <a:r>
              <a:rPr dirty="0" sz="1800">
                <a:latin typeface="Arial Unicode MS"/>
                <a:cs typeface="Arial Unicode MS"/>
              </a:rPr>
              <a:t> </a:t>
            </a:r>
            <a:r>
              <a:rPr dirty="0" sz="1800" spc="-290">
                <a:latin typeface="Arial Unicode MS"/>
                <a:cs typeface="Arial Unicode MS"/>
              </a:rPr>
              <a:t>J</a:t>
            </a:r>
            <a:r>
              <a:rPr dirty="0" sz="1800">
                <a:latin typeface="Arial Unicode MS"/>
                <a:cs typeface="Arial Unicode MS"/>
              </a:rPr>
              <a:t>这一行，将</a:t>
            </a:r>
            <a:r>
              <a:rPr dirty="0" sz="1800" spc="-25">
                <a:latin typeface="Arial Unicode MS"/>
                <a:cs typeface="Arial Unicode MS"/>
              </a:rPr>
              <a:t>IntDefaultHandler</a:t>
            </a:r>
            <a:r>
              <a:rPr dirty="0" sz="1800">
                <a:latin typeface="Arial Unicode MS"/>
                <a:cs typeface="Arial Unicode MS"/>
              </a:rPr>
              <a:t>换为</a:t>
            </a:r>
            <a:r>
              <a:rPr dirty="0" sz="1800" spc="-65">
                <a:latin typeface="Arial Unicode MS"/>
                <a:cs typeface="Arial Unicode MS"/>
              </a:rPr>
              <a:t>IntGPIOj</a:t>
            </a:r>
            <a:r>
              <a:rPr dirty="0" sz="1800">
                <a:latin typeface="Arial Unicode MS"/>
                <a:cs typeface="Arial Unicode MS"/>
              </a:rPr>
              <a:t>函数。 </a:t>
            </a:r>
            <a:r>
              <a:rPr dirty="0" sz="1800" spc="-70">
                <a:latin typeface="Arial Unicode MS"/>
                <a:cs typeface="Arial Unicode MS"/>
              </a:rPr>
              <a:t>IntGPIOj,	</a:t>
            </a:r>
            <a:r>
              <a:rPr dirty="0" sz="1800" spc="175">
                <a:latin typeface="Arial Unicode MS"/>
                <a:cs typeface="Arial Unicode MS"/>
              </a:rPr>
              <a:t>// </a:t>
            </a:r>
            <a:r>
              <a:rPr dirty="0" sz="1800" spc="-125">
                <a:latin typeface="Arial Unicode MS"/>
                <a:cs typeface="Arial Unicode MS"/>
              </a:rPr>
              <a:t>GPIO </a:t>
            </a:r>
            <a:r>
              <a:rPr dirty="0" sz="1800" spc="-25">
                <a:latin typeface="Arial Unicode MS"/>
                <a:cs typeface="Arial Unicode MS"/>
              </a:rPr>
              <a:t>Port</a:t>
            </a:r>
            <a:r>
              <a:rPr dirty="0" sz="1800" spc="-95">
                <a:latin typeface="Arial Unicode MS"/>
                <a:cs typeface="Arial Unicode MS"/>
              </a:rPr>
              <a:t> </a:t>
            </a:r>
            <a:r>
              <a:rPr dirty="0" sz="1800" spc="-290">
                <a:latin typeface="Arial Unicode MS"/>
                <a:cs typeface="Arial Unicode MS"/>
              </a:rPr>
              <a:t>J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 Unicode MS"/>
              <a:cs typeface="Arial Unicode MS"/>
            </a:endParaRPr>
          </a:p>
          <a:p>
            <a:pPr marL="605790">
              <a:lnSpc>
                <a:spcPct val="100000"/>
              </a:lnSpc>
            </a:pPr>
            <a:r>
              <a:rPr dirty="0" sz="1800">
                <a:latin typeface="SimSun"/>
                <a:cs typeface="SimSun"/>
              </a:rPr>
              <a:t>既然</a:t>
            </a:r>
            <a:r>
              <a:rPr dirty="0" sz="1800" spc="-10">
                <a:latin typeface="Calibri"/>
                <a:cs typeface="Calibri"/>
              </a:rPr>
              <a:t>startup_ccs.c</a:t>
            </a:r>
            <a:r>
              <a:rPr dirty="0" sz="1800">
                <a:latin typeface="SimSun"/>
                <a:cs typeface="SimSun"/>
              </a:rPr>
              <a:t>文件用到了</a:t>
            </a:r>
            <a:r>
              <a:rPr dirty="0" sz="1800" spc="-5">
                <a:latin typeface="Calibri"/>
                <a:cs typeface="Calibri"/>
              </a:rPr>
              <a:t>IntGPIOj</a:t>
            </a:r>
            <a:r>
              <a:rPr dirty="0" sz="1800">
                <a:latin typeface="SimSun"/>
                <a:cs typeface="SimSun"/>
              </a:rPr>
              <a:t>函数，需要在头部声明该函数</a:t>
            </a:r>
            <a:endParaRPr sz="1800">
              <a:latin typeface="SimSun"/>
              <a:cs typeface="SimSun"/>
            </a:endParaRPr>
          </a:p>
          <a:p>
            <a:pPr marL="680720">
              <a:lnSpc>
                <a:spcPct val="100000"/>
              </a:lnSpc>
              <a:spcBef>
                <a:spcPts val="465"/>
              </a:spcBef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extern void</a:t>
            </a:r>
            <a:r>
              <a:rPr dirty="0" sz="1800" spc="-1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IntGPIOj</a:t>
            </a:r>
            <a:r>
              <a:rPr dirty="0" sz="1800">
                <a:latin typeface="Consolas"/>
                <a:cs typeface="Consolas"/>
              </a:rPr>
              <a:t>(</a:t>
            </a: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800"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Consolas"/>
              <a:cs typeface="Consolas"/>
            </a:endParaRPr>
          </a:p>
          <a:p>
            <a:pPr marL="58229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IntGPIOj</a:t>
            </a:r>
            <a:r>
              <a:rPr dirty="0" sz="2000">
                <a:latin typeface="SimSun"/>
                <a:cs typeface="SimSun"/>
              </a:rPr>
              <a:t>函数可以在其他文件中实现，比如在</a:t>
            </a:r>
            <a:r>
              <a:rPr dirty="0" sz="2000" spc="-5">
                <a:latin typeface="Calibri"/>
                <a:cs typeface="Calibri"/>
              </a:rPr>
              <a:t>main.c</a:t>
            </a:r>
            <a:r>
              <a:rPr dirty="0" sz="2000" spc="5">
                <a:latin typeface="SimSun"/>
                <a:cs typeface="SimSun"/>
              </a:rPr>
              <a:t>中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SimSun"/>
              <a:cs typeface="SimSun"/>
            </a:endParaRPr>
          </a:p>
          <a:p>
            <a:pPr lvl="1" marL="582930" indent="-285750">
              <a:lnSpc>
                <a:spcPct val="1000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默认的中断服务函数是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IntDefaultHandler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函数，即陷入死循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环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8373109" cy="22466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调用中断注册函数，动态添加中断服务函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中断向量表数组固化在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flash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中，在程序运行过程中无法修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改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Wingdings"/>
              <a:buChar char=""/>
            </a:pPr>
            <a:endParaRPr sz="2150">
              <a:latin typeface="SimHei"/>
              <a:cs typeface="SimHei"/>
            </a:endParaRPr>
          </a:p>
          <a:p>
            <a:pPr lvl="1" marL="582295" marR="5080" indent="-285750">
              <a:lnSpc>
                <a:spcPct val="1305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如果需要在程序运行过程中动态添加或改变中断服务函数，需要中断向量表移动到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RAM 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中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</a:pP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125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ARM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处理器提供了移动中断向量表的特性，可以重新设置向量表在总线上的位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置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41713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调用中断注册函数，动态添加中断服务函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8659" y="2351841"/>
            <a:ext cx="7424895" cy="368928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6104890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调用中断注册函数，动态添加中断服务函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库函数中提供了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GPIOIntRegister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动态注册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3039" y="2559176"/>
            <a:ext cx="6133998" cy="368007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6346825" cy="4505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调用中断注册函数，动态添加中断服务函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库函数中提供了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GPIOIntRegister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动态注册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marL="606425">
              <a:lnSpc>
                <a:spcPct val="100000"/>
              </a:lnSpc>
              <a:spcBef>
                <a:spcPts val="745"/>
              </a:spcBef>
            </a:pPr>
            <a:r>
              <a:rPr dirty="0" sz="1800" spc="-45">
                <a:latin typeface="Arial Unicode MS"/>
                <a:cs typeface="Arial Unicode MS"/>
              </a:rPr>
              <a:t>TivaWare_C_Series-2.1.4.178\driverlib\gpio.c</a:t>
            </a:r>
            <a:endParaRPr sz="1800">
              <a:latin typeface="Arial Unicode MS"/>
              <a:cs typeface="Arial Unicode MS"/>
            </a:endParaRPr>
          </a:p>
          <a:p>
            <a:pPr marL="606425">
              <a:lnSpc>
                <a:spcPct val="100000"/>
              </a:lnSpc>
              <a:spcBef>
                <a:spcPts val="500"/>
              </a:spcBef>
            </a:pPr>
            <a:r>
              <a:rPr dirty="0" sz="1600" spc="-5">
                <a:latin typeface="Arial Unicode MS"/>
                <a:cs typeface="Arial Unicode MS"/>
              </a:rPr>
              <a:t>void</a:t>
            </a:r>
            <a:endParaRPr sz="1600">
              <a:latin typeface="Arial Unicode MS"/>
              <a:cs typeface="Arial Unicode MS"/>
            </a:endParaRPr>
          </a:p>
          <a:p>
            <a:pPr marL="606425">
              <a:lnSpc>
                <a:spcPct val="100000"/>
              </a:lnSpc>
            </a:pPr>
            <a:r>
              <a:rPr dirty="0" sz="1600" spc="-45">
                <a:latin typeface="Arial Unicode MS"/>
                <a:cs typeface="Arial Unicode MS"/>
              </a:rPr>
              <a:t>GPIOIntRegister(uint32_t </a:t>
            </a:r>
            <a:r>
              <a:rPr dirty="0" sz="1600" spc="-35">
                <a:latin typeface="Arial Unicode MS"/>
                <a:cs typeface="Arial Unicode MS"/>
              </a:rPr>
              <a:t>ui32Port, </a:t>
            </a:r>
            <a:r>
              <a:rPr dirty="0" sz="1600" spc="-5">
                <a:latin typeface="Arial Unicode MS"/>
                <a:cs typeface="Arial Unicode MS"/>
              </a:rPr>
              <a:t>void</a:t>
            </a:r>
            <a:r>
              <a:rPr dirty="0" sz="1600" spc="70">
                <a:latin typeface="Arial Unicode MS"/>
                <a:cs typeface="Arial Unicode MS"/>
              </a:rPr>
              <a:t> </a:t>
            </a:r>
            <a:r>
              <a:rPr dirty="0" sz="1600" spc="-25">
                <a:latin typeface="Arial Unicode MS"/>
                <a:cs typeface="Arial Unicode MS"/>
              </a:rPr>
              <a:t>(*pfnIntHandler)(void))</a:t>
            </a:r>
            <a:endParaRPr sz="1600">
              <a:latin typeface="Arial Unicode MS"/>
              <a:cs typeface="Arial Unicode MS"/>
            </a:endParaRPr>
          </a:p>
          <a:p>
            <a:pPr marL="606425">
              <a:lnSpc>
                <a:spcPct val="100000"/>
              </a:lnSpc>
            </a:pPr>
            <a:r>
              <a:rPr dirty="0" sz="1600" spc="-70">
                <a:latin typeface="Arial Unicode MS"/>
                <a:cs typeface="Arial Unicode MS"/>
              </a:rPr>
              <a:t>{</a:t>
            </a:r>
            <a:endParaRPr sz="1600">
              <a:latin typeface="Arial Unicode MS"/>
              <a:cs typeface="Arial Unicode MS"/>
            </a:endParaRPr>
          </a:p>
          <a:p>
            <a:pPr marL="829944">
              <a:lnSpc>
                <a:spcPct val="100000"/>
              </a:lnSpc>
            </a:pPr>
            <a:r>
              <a:rPr dirty="0" sz="1600" spc="-20">
                <a:latin typeface="Arial Unicode MS"/>
                <a:cs typeface="Arial Unicode MS"/>
              </a:rPr>
              <a:t>uint32_t</a:t>
            </a:r>
            <a:r>
              <a:rPr dirty="0" sz="1600" spc="-10">
                <a:latin typeface="Arial Unicode MS"/>
                <a:cs typeface="Arial Unicode MS"/>
              </a:rPr>
              <a:t> </a:t>
            </a:r>
            <a:r>
              <a:rPr dirty="0" sz="1600" spc="-30">
                <a:latin typeface="Arial Unicode MS"/>
                <a:cs typeface="Arial Unicode MS"/>
              </a:rPr>
              <a:t>ui32Int;</a:t>
            </a:r>
            <a:endParaRPr sz="1600">
              <a:latin typeface="Arial Unicode MS"/>
              <a:cs typeface="Arial Unicode MS"/>
            </a:endParaRPr>
          </a:p>
          <a:p>
            <a:pPr marL="829944" marR="2455545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80">
                <a:latin typeface="Arial Unicode MS"/>
                <a:cs typeface="Arial Unicode MS"/>
              </a:rPr>
              <a:t>Check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-35">
                <a:latin typeface="Arial Unicode MS"/>
                <a:cs typeface="Arial Unicode MS"/>
              </a:rPr>
              <a:t>arguments.  </a:t>
            </a:r>
            <a:r>
              <a:rPr dirty="0" sz="1600" spc="-95">
                <a:latin typeface="Arial Unicode MS"/>
                <a:cs typeface="Arial Unicode MS"/>
              </a:rPr>
              <a:t>ASSERT(_GPIOBaseValid(ui32Port));</a:t>
            </a:r>
            <a:endParaRPr sz="1600">
              <a:latin typeface="Arial Unicode MS"/>
              <a:cs typeface="Arial Unicode MS"/>
            </a:endParaRPr>
          </a:p>
          <a:p>
            <a:pPr marL="829944" marR="5080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60">
                <a:latin typeface="Arial Unicode MS"/>
                <a:cs typeface="Arial Unicode MS"/>
              </a:rPr>
              <a:t>Get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5">
                <a:latin typeface="Arial Unicode MS"/>
                <a:cs typeface="Arial Unicode MS"/>
              </a:rPr>
              <a:t>interrupt </a:t>
            </a:r>
            <a:r>
              <a:rPr dirty="0" sz="1600" spc="-10">
                <a:latin typeface="Arial Unicode MS"/>
                <a:cs typeface="Arial Unicode MS"/>
              </a:rPr>
              <a:t>number </a:t>
            </a:r>
            <a:r>
              <a:rPr dirty="0" sz="1600" spc="-55">
                <a:latin typeface="Arial Unicode MS"/>
                <a:cs typeface="Arial Unicode MS"/>
              </a:rPr>
              <a:t>associated </a:t>
            </a:r>
            <a:r>
              <a:rPr dirty="0" sz="1600">
                <a:latin typeface="Arial Unicode MS"/>
                <a:cs typeface="Arial Unicode MS"/>
              </a:rPr>
              <a:t>with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-35">
                <a:latin typeface="Arial Unicode MS"/>
                <a:cs typeface="Arial Unicode MS"/>
              </a:rPr>
              <a:t>specified </a:t>
            </a:r>
            <a:r>
              <a:rPr dirty="0" sz="1600" spc="-110">
                <a:latin typeface="Arial Unicode MS"/>
                <a:cs typeface="Arial Unicode MS"/>
              </a:rPr>
              <a:t>GPIO.  </a:t>
            </a:r>
            <a:r>
              <a:rPr dirty="0" sz="1600" spc="-20">
                <a:solidFill>
                  <a:srgbClr val="FF0000"/>
                </a:solidFill>
                <a:latin typeface="Arial Unicode MS"/>
                <a:cs typeface="Arial Unicode MS"/>
              </a:rPr>
              <a:t>ui32Int </a:t>
            </a:r>
            <a:r>
              <a:rPr dirty="0" sz="1600" spc="125">
                <a:solidFill>
                  <a:srgbClr val="FF0000"/>
                </a:solidFill>
                <a:latin typeface="Arial Unicode MS"/>
                <a:cs typeface="Arial Unicode MS"/>
              </a:rPr>
              <a:t>=</a:t>
            </a:r>
            <a:r>
              <a:rPr dirty="0" sz="1600" spc="5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dirty="0" sz="1600" spc="-45">
                <a:solidFill>
                  <a:srgbClr val="FF0000"/>
                </a:solidFill>
                <a:latin typeface="Arial Unicode MS"/>
                <a:cs typeface="Arial Unicode MS"/>
              </a:rPr>
              <a:t>_GPIOIntNumberGet(ui32Port);</a:t>
            </a:r>
            <a:endParaRPr sz="1600">
              <a:latin typeface="Arial Unicode MS"/>
              <a:cs typeface="Arial Unicode MS"/>
            </a:endParaRPr>
          </a:p>
          <a:p>
            <a:pPr marL="829944">
              <a:lnSpc>
                <a:spcPct val="100000"/>
              </a:lnSpc>
            </a:pPr>
            <a:r>
              <a:rPr dirty="0" sz="1600" spc="-100">
                <a:latin typeface="Arial Unicode MS"/>
                <a:cs typeface="Arial Unicode MS"/>
              </a:rPr>
              <a:t>ASSERT(ui32Int </a:t>
            </a:r>
            <a:r>
              <a:rPr dirty="0" sz="1600" spc="65">
                <a:latin typeface="Arial Unicode MS"/>
                <a:cs typeface="Arial Unicode MS"/>
              </a:rPr>
              <a:t>!=</a:t>
            </a:r>
            <a:r>
              <a:rPr dirty="0" sz="1600" spc="85">
                <a:latin typeface="Arial Unicode MS"/>
                <a:cs typeface="Arial Unicode MS"/>
              </a:rPr>
              <a:t> </a:t>
            </a:r>
            <a:r>
              <a:rPr dirty="0" sz="1600" spc="-75">
                <a:latin typeface="Arial Unicode MS"/>
                <a:cs typeface="Arial Unicode MS"/>
              </a:rPr>
              <a:t>0);</a:t>
            </a:r>
            <a:endParaRPr sz="1600">
              <a:latin typeface="Arial Unicode MS"/>
              <a:cs typeface="Arial Unicode MS"/>
            </a:endParaRPr>
          </a:p>
          <a:p>
            <a:pPr marL="829944" marR="2512695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55">
                <a:latin typeface="Arial Unicode MS"/>
                <a:cs typeface="Arial Unicode MS"/>
              </a:rPr>
              <a:t>Register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5">
                <a:latin typeface="Arial Unicode MS"/>
                <a:cs typeface="Arial Unicode MS"/>
              </a:rPr>
              <a:t>interrupt </a:t>
            </a:r>
            <a:r>
              <a:rPr dirty="0" sz="1600" spc="-35">
                <a:latin typeface="Arial Unicode MS"/>
                <a:cs typeface="Arial Unicode MS"/>
              </a:rPr>
              <a:t>handler.  </a:t>
            </a:r>
            <a:r>
              <a:rPr dirty="0" sz="1600" spc="-40">
                <a:solidFill>
                  <a:srgbClr val="FF0000"/>
                </a:solidFill>
                <a:latin typeface="Arial Unicode MS"/>
                <a:cs typeface="Arial Unicode MS"/>
              </a:rPr>
              <a:t>IntRegister</a:t>
            </a:r>
            <a:r>
              <a:rPr dirty="0" sz="1600" spc="-40">
                <a:latin typeface="Arial Unicode MS"/>
                <a:cs typeface="Arial Unicode MS"/>
              </a:rPr>
              <a:t>(ui32Int,</a:t>
            </a:r>
            <a:r>
              <a:rPr dirty="0" sz="1600" spc="30">
                <a:latin typeface="Arial Unicode MS"/>
                <a:cs typeface="Arial Unicode MS"/>
              </a:rPr>
              <a:t> </a:t>
            </a:r>
            <a:r>
              <a:rPr dirty="0" sz="1600" spc="-25">
                <a:latin typeface="Arial Unicode MS"/>
                <a:cs typeface="Arial Unicode MS"/>
              </a:rPr>
              <a:t>pfnIntHandler);</a:t>
            </a:r>
            <a:endParaRPr sz="1600">
              <a:latin typeface="Arial Unicode MS"/>
              <a:cs typeface="Arial Unicode MS"/>
            </a:endParaRPr>
          </a:p>
          <a:p>
            <a:pPr marL="829944" marR="3014345">
              <a:lnSpc>
                <a:spcPct val="100000"/>
              </a:lnSpc>
            </a:pPr>
            <a:r>
              <a:rPr dirty="0" sz="1600" spc="155">
                <a:latin typeface="Arial Unicode MS"/>
                <a:cs typeface="Arial Unicode MS"/>
              </a:rPr>
              <a:t>// </a:t>
            </a:r>
            <a:r>
              <a:rPr dirty="0" sz="1600" spc="-70">
                <a:latin typeface="Arial Unicode MS"/>
                <a:cs typeface="Arial Unicode MS"/>
              </a:rPr>
              <a:t>Enable </a:t>
            </a:r>
            <a:r>
              <a:rPr dirty="0" sz="1600" spc="-10">
                <a:latin typeface="Arial Unicode MS"/>
                <a:cs typeface="Arial Unicode MS"/>
              </a:rPr>
              <a:t>the </a:t>
            </a:r>
            <a:r>
              <a:rPr dirty="0" sz="1600" spc="-110">
                <a:latin typeface="Arial Unicode MS"/>
                <a:cs typeface="Arial Unicode MS"/>
              </a:rPr>
              <a:t>GPIO </a:t>
            </a:r>
            <a:r>
              <a:rPr dirty="0" sz="1600" spc="-5">
                <a:latin typeface="Arial Unicode MS"/>
                <a:cs typeface="Arial Unicode MS"/>
              </a:rPr>
              <a:t>interrupt.  </a:t>
            </a:r>
            <a:r>
              <a:rPr dirty="0" sz="1600" spc="-40">
                <a:solidFill>
                  <a:srgbClr val="FF0000"/>
                </a:solidFill>
                <a:latin typeface="Arial Unicode MS"/>
                <a:cs typeface="Arial Unicode MS"/>
              </a:rPr>
              <a:t>IntEnable</a:t>
            </a:r>
            <a:r>
              <a:rPr dirty="0" sz="1600" spc="-40">
                <a:latin typeface="Arial Unicode MS"/>
                <a:cs typeface="Arial Unicode MS"/>
              </a:rPr>
              <a:t>(ui32Int);</a:t>
            </a:r>
            <a:endParaRPr sz="1600">
              <a:latin typeface="Arial Unicode MS"/>
              <a:cs typeface="Arial Unicode MS"/>
            </a:endParaRPr>
          </a:p>
          <a:p>
            <a:pPr marL="606425">
              <a:lnSpc>
                <a:spcPct val="100000"/>
              </a:lnSpc>
            </a:pPr>
            <a:r>
              <a:rPr dirty="0" sz="1600" spc="-70">
                <a:latin typeface="Arial Unicode MS"/>
                <a:cs typeface="Arial Unicode MS"/>
              </a:rPr>
              <a:t>}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121475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IntRegister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059" y="2154935"/>
            <a:ext cx="3747708" cy="574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8213" y="2847957"/>
            <a:ext cx="5368255" cy="346140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26280"/>
            <a:ext cx="7178040" cy="444055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2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IntRegister</a:t>
            </a:r>
            <a:endParaRPr sz="16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  <a:spcBef>
                <a:spcPts val="219"/>
              </a:spcBef>
            </a:pPr>
            <a:r>
              <a:rPr dirty="0" sz="1500" spc="-35">
                <a:latin typeface="Arial Unicode MS"/>
                <a:cs typeface="Arial Unicode MS"/>
              </a:rPr>
              <a:t>IntRegister(uint32_t </a:t>
            </a:r>
            <a:r>
              <a:rPr dirty="0" sz="1500" spc="-15">
                <a:latin typeface="Arial Unicode MS"/>
                <a:cs typeface="Arial Unicode MS"/>
              </a:rPr>
              <a:t>ui32Interrupt, </a:t>
            </a:r>
            <a:r>
              <a:rPr dirty="0" sz="1500" spc="-5">
                <a:latin typeface="Arial Unicode MS"/>
                <a:cs typeface="Arial Unicode MS"/>
              </a:rPr>
              <a:t>void</a:t>
            </a:r>
            <a:r>
              <a:rPr dirty="0" sz="1500" spc="20">
                <a:latin typeface="Arial Unicode MS"/>
                <a:cs typeface="Arial Unicode MS"/>
              </a:rPr>
              <a:t> </a:t>
            </a:r>
            <a:r>
              <a:rPr dirty="0" sz="1500" spc="-25">
                <a:latin typeface="Arial Unicode MS"/>
                <a:cs typeface="Arial Unicode MS"/>
              </a:rPr>
              <a:t>(*pfnHandler)(void))</a:t>
            </a:r>
            <a:endParaRPr sz="1500">
              <a:latin typeface="Arial Unicode MS"/>
              <a:cs typeface="Arial Unicode MS"/>
            </a:endParaRPr>
          </a:p>
          <a:p>
            <a:pPr marL="31877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{</a:t>
            </a:r>
            <a:endParaRPr sz="1500">
              <a:latin typeface="Arial Unicode MS"/>
              <a:cs typeface="Arial Unicode MS"/>
            </a:endParaRPr>
          </a:p>
          <a:p>
            <a:pPr marL="527050">
              <a:lnSpc>
                <a:spcPct val="100000"/>
              </a:lnSpc>
            </a:pPr>
            <a:r>
              <a:rPr dirty="0" sz="1500" spc="-20">
                <a:latin typeface="Arial Unicode MS"/>
                <a:cs typeface="Arial Unicode MS"/>
              </a:rPr>
              <a:t>uint32_t </a:t>
            </a:r>
            <a:r>
              <a:rPr dirty="0" sz="1500" spc="-45">
                <a:latin typeface="Arial Unicode MS"/>
                <a:cs typeface="Arial Unicode MS"/>
              </a:rPr>
              <a:t>ui32Idx,</a:t>
            </a:r>
            <a:r>
              <a:rPr dirty="0" sz="1500">
                <a:latin typeface="Arial Unicode MS"/>
                <a:cs typeface="Arial Unicode MS"/>
              </a:rPr>
              <a:t> </a:t>
            </a:r>
            <a:r>
              <a:rPr dirty="0" sz="1500" spc="-50">
                <a:latin typeface="Arial Unicode MS"/>
                <a:cs typeface="Arial Unicode MS"/>
              </a:rPr>
              <a:t>ui32Value;</a:t>
            </a:r>
            <a:endParaRPr sz="1500">
              <a:latin typeface="Arial Unicode MS"/>
              <a:cs typeface="Arial Unicode MS"/>
            </a:endParaRPr>
          </a:p>
          <a:p>
            <a:pPr marL="527050">
              <a:lnSpc>
                <a:spcPct val="100000"/>
              </a:lnSpc>
            </a:pPr>
            <a:r>
              <a:rPr dirty="0" sz="1500" spc="-105">
                <a:latin typeface="Arial Unicode MS"/>
                <a:cs typeface="Arial Unicode MS"/>
              </a:rPr>
              <a:t>if(HWREG(NVIC_VTABLE) </a:t>
            </a:r>
            <a:r>
              <a:rPr dirty="0" sz="1500" spc="60">
                <a:latin typeface="Arial Unicode MS"/>
                <a:cs typeface="Arial Unicode MS"/>
              </a:rPr>
              <a:t>!=</a:t>
            </a:r>
            <a:r>
              <a:rPr dirty="0" sz="1500" spc="90">
                <a:latin typeface="Arial Unicode MS"/>
                <a:cs typeface="Arial Unicode MS"/>
              </a:rPr>
              <a:t> </a:t>
            </a:r>
            <a:r>
              <a:rPr dirty="0" sz="1500" spc="-35">
                <a:latin typeface="Arial Unicode MS"/>
                <a:cs typeface="Arial Unicode MS"/>
              </a:rPr>
              <a:t>(uint32_t)g_pfnRAMVectors)</a:t>
            </a:r>
            <a:endParaRPr sz="1500">
              <a:latin typeface="Arial Unicode MS"/>
              <a:cs typeface="Arial Unicode MS"/>
            </a:endParaRPr>
          </a:p>
          <a:p>
            <a:pPr marL="52705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{</a:t>
            </a:r>
            <a:endParaRPr sz="1500">
              <a:latin typeface="Arial Unicode MS"/>
              <a:cs typeface="Arial Unicode MS"/>
            </a:endParaRPr>
          </a:p>
          <a:p>
            <a:pPr marL="735330" marR="5080">
              <a:lnSpc>
                <a:spcPct val="100000"/>
              </a:lnSpc>
            </a:pPr>
            <a:r>
              <a:rPr dirty="0" sz="1500" spc="145">
                <a:latin typeface="Arial Unicode MS"/>
                <a:cs typeface="Arial Unicode MS"/>
              </a:rPr>
              <a:t>// </a:t>
            </a:r>
            <a:r>
              <a:rPr dirty="0" sz="1500" spc="-40">
                <a:latin typeface="Arial Unicode MS"/>
                <a:cs typeface="Arial Unicode MS"/>
              </a:rPr>
              <a:t>Copy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-20">
                <a:latin typeface="Arial Unicode MS"/>
                <a:cs typeface="Arial Unicode MS"/>
              </a:rPr>
              <a:t>vector table </a:t>
            </a:r>
            <a:r>
              <a:rPr dirty="0" sz="1500" spc="15">
                <a:latin typeface="Arial Unicode MS"/>
                <a:cs typeface="Arial Unicode MS"/>
              </a:rPr>
              <a:t>from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-5">
                <a:latin typeface="Arial Unicode MS"/>
                <a:cs typeface="Arial Unicode MS"/>
              </a:rPr>
              <a:t>beginning </a:t>
            </a:r>
            <a:r>
              <a:rPr dirty="0" sz="1500" spc="25">
                <a:latin typeface="Arial Unicode MS"/>
                <a:cs typeface="Arial Unicode MS"/>
              </a:rPr>
              <a:t>of </a:t>
            </a:r>
            <a:r>
              <a:rPr dirty="0" sz="1500" spc="-135">
                <a:latin typeface="Arial Unicode MS"/>
                <a:cs typeface="Arial Unicode MS"/>
              </a:rPr>
              <a:t>FLASH </a:t>
            </a:r>
            <a:r>
              <a:rPr dirty="0" sz="1500" spc="40">
                <a:latin typeface="Arial Unicode MS"/>
                <a:cs typeface="Arial Unicode MS"/>
              </a:rPr>
              <a:t>to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-75">
                <a:latin typeface="Arial Unicode MS"/>
                <a:cs typeface="Arial Unicode MS"/>
              </a:rPr>
              <a:t>RAM </a:t>
            </a:r>
            <a:r>
              <a:rPr dirty="0" sz="1500" spc="-20">
                <a:latin typeface="Arial Unicode MS"/>
                <a:cs typeface="Arial Unicode MS"/>
              </a:rPr>
              <a:t>vector </a:t>
            </a:r>
            <a:r>
              <a:rPr dirty="0" sz="1500" spc="-30">
                <a:latin typeface="Arial Unicode MS"/>
                <a:cs typeface="Arial Unicode MS"/>
              </a:rPr>
              <a:t>table.  </a:t>
            </a:r>
            <a:r>
              <a:rPr dirty="0" sz="1500" spc="-45">
                <a:latin typeface="Arial Unicode MS"/>
                <a:cs typeface="Arial Unicode MS"/>
              </a:rPr>
              <a:t>ui32Value </a:t>
            </a:r>
            <a:r>
              <a:rPr dirty="0" sz="1500" spc="120">
                <a:latin typeface="Arial Unicode MS"/>
                <a:cs typeface="Arial Unicode MS"/>
              </a:rPr>
              <a:t>=</a:t>
            </a:r>
            <a:r>
              <a:rPr dirty="0" sz="1500" spc="20">
                <a:latin typeface="Arial Unicode MS"/>
                <a:cs typeface="Arial Unicode MS"/>
              </a:rPr>
              <a:t> </a:t>
            </a:r>
            <a:r>
              <a:rPr dirty="0" sz="1500" spc="-114">
                <a:latin typeface="Arial Unicode MS"/>
                <a:cs typeface="Arial Unicode MS"/>
              </a:rPr>
              <a:t>HWREG(NVIC_VTABLE);</a:t>
            </a:r>
            <a:endParaRPr sz="1500">
              <a:latin typeface="Arial Unicode MS"/>
              <a:cs typeface="Arial Unicode MS"/>
            </a:endParaRPr>
          </a:p>
          <a:p>
            <a:pPr marL="735330">
              <a:lnSpc>
                <a:spcPct val="100000"/>
              </a:lnSpc>
            </a:pPr>
            <a:r>
              <a:rPr dirty="0" sz="1500" spc="-25">
                <a:latin typeface="Arial Unicode MS"/>
                <a:cs typeface="Arial Unicode MS"/>
              </a:rPr>
              <a:t>for(ui32Idx </a:t>
            </a:r>
            <a:r>
              <a:rPr dirty="0" sz="1500" spc="120">
                <a:latin typeface="Arial Unicode MS"/>
                <a:cs typeface="Arial Unicode MS"/>
              </a:rPr>
              <a:t>= </a:t>
            </a:r>
            <a:r>
              <a:rPr dirty="0" sz="1500" spc="-70">
                <a:latin typeface="Arial Unicode MS"/>
                <a:cs typeface="Arial Unicode MS"/>
              </a:rPr>
              <a:t>0; </a:t>
            </a:r>
            <a:r>
              <a:rPr dirty="0" sz="1500" spc="-35">
                <a:latin typeface="Arial Unicode MS"/>
                <a:cs typeface="Arial Unicode MS"/>
              </a:rPr>
              <a:t>ui32Idx </a:t>
            </a:r>
            <a:r>
              <a:rPr dirty="0" sz="1500" spc="120">
                <a:latin typeface="Arial Unicode MS"/>
                <a:cs typeface="Arial Unicode MS"/>
              </a:rPr>
              <a:t>&lt; </a:t>
            </a:r>
            <a:r>
              <a:rPr dirty="0" sz="1500" spc="-120">
                <a:latin typeface="Arial Unicode MS"/>
                <a:cs typeface="Arial Unicode MS"/>
              </a:rPr>
              <a:t>NUM_INTERRUPTS;</a:t>
            </a:r>
            <a:r>
              <a:rPr dirty="0" sz="1500" spc="-165">
                <a:latin typeface="Arial Unicode MS"/>
                <a:cs typeface="Arial Unicode MS"/>
              </a:rPr>
              <a:t> </a:t>
            </a:r>
            <a:r>
              <a:rPr dirty="0" sz="1500" spc="-10">
                <a:latin typeface="Arial Unicode MS"/>
                <a:cs typeface="Arial Unicode MS"/>
              </a:rPr>
              <a:t>ui32Idx++)</a:t>
            </a:r>
            <a:endParaRPr sz="1500">
              <a:latin typeface="Arial Unicode MS"/>
              <a:cs typeface="Arial Unicode MS"/>
            </a:endParaRPr>
          </a:p>
          <a:p>
            <a:pPr marL="73533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{</a:t>
            </a:r>
            <a:endParaRPr sz="1500">
              <a:latin typeface="Arial Unicode MS"/>
              <a:cs typeface="Arial Unicode MS"/>
            </a:endParaRPr>
          </a:p>
          <a:p>
            <a:pPr marL="943610">
              <a:lnSpc>
                <a:spcPct val="100000"/>
              </a:lnSpc>
            </a:pPr>
            <a:r>
              <a:rPr dirty="0" sz="1500" spc="-35">
                <a:latin typeface="Arial Unicode MS"/>
                <a:cs typeface="Arial Unicode MS"/>
              </a:rPr>
              <a:t>g_pfnRAMVectors[ui32Idx] </a:t>
            </a:r>
            <a:r>
              <a:rPr dirty="0" sz="1500" spc="120">
                <a:latin typeface="Arial Unicode MS"/>
                <a:cs typeface="Arial Unicode MS"/>
              </a:rPr>
              <a:t>= </a:t>
            </a:r>
            <a:r>
              <a:rPr dirty="0" sz="1500" spc="-15">
                <a:latin typeface="Arial Unicode MS"/>
                <a:cs typeface="Arial Unicode MS"/>
              </a:rPr>
              <a:t>(void </a:t>
            </a:r>
            <a:r>
              <a:rPr dirty="0" sz="1500" spc="-60">
                <a:latin typeface="Arial Unicode MS"/>
                <a:cs typeface="Arial Unicode MS"/>
              </a:rPr>
              <a:t>(*)(void))HWREG((ui32Idx </a:t>
            </a:r>
            <a:r>
              <a:rPr dirty="0" sz="1500" spc="30">
                <a:latin typeface="Arial Unicode MS"/>
                <a:cs typeface="Arial Unicode MS"/>
              </a:rPr>
              <a:t>* </a:t>
            </a:r>
            <a:r>
              <a:rPr dirty="0" sz="1500" spc="-60">
                <a:latin typeface="Arial Unicode MS"/>
                <a:cs typeface="Arial Unicode MS"/>
              </a:rPr>
              <a:t>4)</a:t>
            </a:r>
            <a:r>
              <a:rPr dirty="0" sz="1500" spc="-65">
                <a:latin typeface="Arial Unicode MS"/>
                <a:cs typeface="Arial Unicode MS"/>
              </a:rPr>
              <a:t> </a:t>
            </a:r>
            <a:r>
              <a:rPr dirty="0" sz="1500" spc="120">
                <a:latin typeface="Arial Unicode MS"/>
                <a:cs typeface="Arial Unicode MS"/>
              </a:rPr>
              <a:t>+</a:t>
            </a:r>
            <a:endParaRPr sz="1500">
              <a:latin typeface="Arial Unicode MS"/>
              <a:cs typeface="Arial Unicode MS"/>
            </a:endParaRPr>
          </a:p>
          <a:p>
            <a:pPr marL="3495040">
              <a:lnSpc>
                <a:spcPct val="100000"/>
              </a:lnSpc>
            </a:pPr>
            <a:r>
              <a:rPr dirty="0" sz="1500" spc="-50">
                <a:latin typeface="Arial Unicode MS"/>
                <a:cs typeface="Arial Unicode MS"/>
              </a:rPr>
              <a:t>ui32Value);</a:t>
            </a:r>
            <a:endParaRPr sz="1500">
              <a:latin typeface="Arial Unicode MS"/>
              <a:cs typeface="Arial Unicode MS"/>
            </a:endParaRPr>
          </a:p>
          <a:p>
            <a:pPr marL="73533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}</a:t>
            </a:r>
            <a:endParaRPr sz="1500">
              <a:latin typeface="Arial Unicode MS"/>
              <a:cs typeface="Arial Unicode MS"/>
            </a:endParaRPr>
          </a:p>
          <a:p>
            <a:pPr marL="735330" marR="2049145">
              <a:lnSpc>
                <a:spcPct val="100000"/>
              </a:lnSpc>
            </a:pPr>
            <a:r>
              <a:rPr dirty="0" sz="1500" spc="145">
                <a:latin typeface="Arial Unicode MS"/>
                <a:cs typeface="Arial Unicode MS"/>
              </a:rPr>
              <a:t>// </a:t>
            </a:r>
            <a:r>
              <a:rPr dirty="0" sz="1500" spc="-25">
                <a:latin typeface="Arial Unicode MS"/>
                <a:cs typeface="Arial Unicode MS"/>
              </a:rPr>
              <a:t>Point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-70">
                <a:latin typeface="Arial Unicode MS"/>
                <a:cs typeface="Arial Unicode MS"/>
              </a:rPr>
              <a:t>NVIC </a:t>
            </a:r>
            <a:r>
              <a:rPr dirty="0" sz="1500" spc="-15">
                <a:latin typeface="Arial Unicode MS"/>
                <a:cs typeface="Arial Unicode MS"/>
              </a:rPr>
              <a:t>at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-75">
                <a:latin typeface="Arial Unicode MS"/>
                <a:cs typeface="Arial Unicode MS"/>
              </a:rPr>
              <a:t>RAM </a:t>
            </a:r>
            <a:r>
              <a:rPr dirty="0" sz="1500" spc="-20">
                <a:latin typeface="Arial Unicode MS"/>
                <a:cs typeface="Arial Unicode MS"/>
              </a:rPr>
              <a:t>vector </a:t>
            </a:r>
            <a:r>
              <a:rPr dirty="0" sz="1500" spc="-30">
                <a:latin typeface="Arial Unicode MS"/>
                <a:cs typeface="Arial Unicode MS"/>
              </a:rPr>
              <a:t>table.  </a:t>
            </a:r>
            <a:r>
              <a:rPr dirty="0" sz="1500" spc="-114">
                <a:latin typeface="Arial Unicode MS"/>
                <a:cs typeface="Arial Unicode MS"/>
              </a:rPr>
              <a:t>HWREG(NVIC_VTABLE) </a:t>
            </a:r>
            <a:r>
              <a:rPr dirty="0" sz="1500" spc="120">
                <a:latin typeface="Arial Unicode MS"/>
                <a:cs typeface="Arial Unicode MS"/>
              </a:rPr>
              <a:t>=</a:t>
            </a:r>
            <a:r>
              <a:rPr dirty="0" sz="1500" spc="-185">
                <a:latin typeface="Arial Unicode MS"/>
                <a:cs typeface="Arial Unicode MS"/>
              </a:rPr>
              <a:t> </a:t>
            </a:r>
            <a:r>
              <a:rPr dirty="0" sz="1500" spc="-40">
                <a:latin typeface="Arial Unicode MS"/>
                <a:cs typeface="Arial Unicode MS"/>
              </a:rPr>
              <a:t>(uint32_t)g_pfnRAMVectors;</a:t>
            </a:r>
            <a:endParaRPr sz="1500">
              <a:latin typeface="Arial Unicode MS"/>
              <a:cs typeface="Arial Unicode MS"/>
            </a:endParaRPr>
          </a:p>
          <a:p>
            <a:pPr marL="52705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}</a:t>
            </a:r>
            <a:endParaRPr sz="1500">
              <a:latin typeface="Arial Unicode MS"/>
              <a:cs typeface="Arial Unicode MS"/>
            </a:endParaRPr>
          </a:p>
          <a:p>
            <a:pPr marL="527050" marR="2812415">
              <a:lnSpc>
                <a:spcPct val="100000"/>
              </a:lnSpc>
            </a:pPr>
            <a:r>
              <a:rPr dirty="0" sz="1500" spc="145">
                <a:latin typeface="Arial Unicode MS"/>
                <a:cs typeface="Arial Unicode MS"/>
              </a:rPr>
              <a:t>// </a:t>
            </a:r>
            <a:r>
              <a:rPr dirty="0" sz="1500" spc="-110">
                <a:latin typeface="Arial Unicode MS"/>
                <a:cs typeface="Arial Unicode MS"/>
              </a:rPr>
              <a:t>Save </a:t>
            </a:r>
            <a:r>
              <a:rPr dirty="0" sz="1500" spc="-10">
                <a:latin typeface="Arial Unicode MS"/>
                <a:cs typeface="Arial Unicode MS"/>
              </a:rPr>
              <a:t>the </a:t>
            </a:r>
            <a:r>
              <a:rPr dirty="0" sz="1500" spc="5">
                <a:latin typeface="Arial Unicode MS"/>
                <a:cs typeface="Arial Unicode MS"/>
              </a:rPr>
              <a:t>interrupt </a:t>
            </a:r>
            <a:r>
              <a:rPr dirty="0" sz="1500" spc="-35">
                <a:latin typeface="Arial Unicode MS"/>
                <a:cs typeface="Arial Unicode MS"/>
              </a:rPr>
              <a:t>handler.  </a:t>
            </a:r>
            <a:r>
              <a:rPr dirty="0" sz="1500" spc="-25">
                <a:latin typeface="Arial Unicode MS"/>
                <a:cs typeface="Arial Unicode MS"/>
              </a:rPr>
              <a:t>g_pfnRAMVectors[ui32Interrupt] </a:t>
            </a:r>
            <a:r>
              <a:rPr dirty="0" sz="1500" spc="120">
                <a:latin typeface="Arial Unicode MS"/>
                <a:cs typeface="Arial Unicode MS"/>
              </a:rPr>
              <a:t>=</a:t>
            </a:r>
            <a:r>
              <a:rPr dirty="0" sz="1500" spc="50">
                <a:latin typeface="Arial Unicode MS"/>
                <a:cs typeface="Arial Unicode MS"/>
              </a:rPr>
              <a:t> </a:t>
            </a:r>
            <a:r>
              <a:rPr dirty="0" sz="1500" spc="-25">
                <a:latin typeface="Arial Unicode MS"/>
                <a:cs typeface="Arial Unicode MS"/>
              </a:rPr>
              <a:t>pfnHandler;</a:t>
            </a:r>
            <a:endParaRPr sz="1500">
              <a:latin typeface="Arial Unicode MS"/>
              <a:cs typeface="Arial Unicode MS"/>
            </a:endParaRPr>
          </a:p>
          <a:p>
            <a:pPr marL="318770">
              <a:lnSpc>
                <a:spcPct val="100000"/>
              </a:lnSpc>
            </a:pPr>
            <a:r>
              <a:rPr dirty="0" sz="1500" spc="-65">
                <a:latin typeface="Arial Unicode MS"/>
                <a:cs typeface="Arial Unicode MS"/>
              </a:rPr>
              <a:t>}</a:t>
            </a:r>
            <a:endParaRPr sz="15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15635"/>
            <a:ext cx="4457065" cy="119824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09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IntRegister</a:t>
            </a:r>
            <a:endParaRPr sz="1600">
              <a:latin typeface="Times New Roman"/>
              <a:cs typeface="Times New Roman"/>
            </a:endParaRPr>
          </a:p>
          <a:p>
            <a:pPr marL="299720" marR="5080">
              <a:lnSpc>
                <a:spcPct val="100000"/>
              </a:lnSpc>
              <a:spcBef>
                <a:spcPts val="280"/>
              </a:spcBef>
            </a:pPr>
            <a:r>
              <a:rPr dirty="0" sz="1400" spc="-10">
                <a:latin typeface="Arial Unicode MS"/>
                <a:cs typeface="Arial Unicode MS"/>
              </a:rPr>
              <a:t>#pragma </a:t>
            </a:r>
            <a:r>
              <a:rPr dirty="0" sz="1400" spc="-55">
                <a:latin typeface="Arial Unicode MS"/>
                <a:cs typeface="Arial Unicode MS"/>
              </a:rPr>
              <a:t>DATA_ALIGN(g_pfnRAMVectors, </a:t>
            </a:r>
            <a:r>
              <a:rPr dirty="0" sz="1400" spc="-50">
                <a:latin typeface="Arial Unicode MS"/>
                <a:cs typeface="Arial Unicode MS"/>
              </a:rPr>
              <a:t>1024)  </a:t>
            </a:r>
            <a:r>
              <a:rPr dirty="0" sz="1400" spc="-10">
                <a:latin typeface="Arial Unicode MS"/>
                <a:cs typeface="Arial Unicode MS"/>
              </a:rPr>
              <a:t>#pragma </a:t>
            </a:r>
            <a:r>
              <a:rPr dirty="0" sz="1400" spc="-65">
                <a:latin typeface="Arial Unicode MS"/>
                <a:cs typeface="Arial Unicode MS"/>
              </a:rPr>
              <a:t>DATA_SECTION(g_pfnRAMVectors, </a:t>
            </a:r>
            <a:r>
              <a:rPr dirty="0" sz="1400" spc="-25">
                <a:latin typeface="Arial Unicode MS"/>
                <a:cs typeface="Arial Unicode MS"/>
              </a:rPr>
              <a:t>".vtable")  </a:t>
            </a:r>
            <a:r>
              <a:rPr dirty="0" sz="1400">
                <a:latin typeface="Arial Unicode MS"/>
                <a:cs typeface="Arial Unicode MS"/>
              </a:rPr>
              <a:t>void</a:t>
            </a:r>
            <a:r>
              <a:rPr dirty="0" sz="1400" spc="-20">
                <a:latin typeface="Arial Unicode MS"/>
                <a:cs typeface="Arial Unicode MS"/>
              </a:rPr>
              <a:t> </a:t>
            </a:r>
            <a:r>
              <a:rPr dirty="0" sz="1400" spc="-60">
                <a:latin typeface="Arial Unicode MS"/>
                <a:cs typeface="Arial Unicode MS"/>
              </a:rPr>
              <a:t>(*g_pfnRAMVectors[NUM_INTERRUPTS])(void);</a:t>
            </a:r>
            <a:endParaRPr sz="1400">
              <a:latin typeface="Arial Unicode MS"/>
              <a:cs typeface="Arial Unicode MS"/>
            </a:endParaRPr>
          </a:p>
          <a:p>
            <a:pPr marL="299720">
              <a:lnSpc>
                <a:spcPct val="100000"/>
              </a:lnSpc>
            </a:pPr>
            <a:r>
              <a:rPr dirty="0" sz="1400" spc="-30">
                <a:latin typeface="Arial Unicode MS"/>
                <a:cs typeface="Arial Unicode MS"/>
              </a:rPr>
              <a:t>.vtable</a:t>
            </a:r>
            <a:r>
              <a:rPr dirty="0" sz="1400">
                <a:latin typeface="Arial Unicode MS"/>
                <a:cs typeface="Arial Unicode MS"/>
              </a:rPr>
              <a:t>的存储空间在</a:t>
            </a:r>
            <a:r>
              <a:rPr dirty="0" sz="1400" spc="-15">
                <a:latin typeface="Arial Unicode MS"/>
                <a:cs typeface="Arial Unicode MS"/>
              </a:rPr>
              <a:t>cmd</a:t>
            </a:r>
            <a:r>
              <a:rPr dirty="0" sz="1400">
                <a:latin typeface="Arial Unicode MS"/>
                <a:cs typeface="Arial Unicode MS"/>
              </a:rPr>
              <a:t>文件中定义</a:t>
            </a:r>
            <a:r>
              <a:rPr dirty="0" sz="1400" spc="5">
                <a:latin typeface="Arial Unicode MS"/>
                <a:cs typeface="Arial Unicode MS"/>
              </a:rPr>
              <a:t>：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715" y="3143249"/>
            <a:ext cx="1297305" cy="646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SECTIONS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3860">
              <a:lnSpc>
                <a:spcPts val="1639"/>
              </a:lnSpc>
            </a:pPr>
            <a:r>
              <a:rPr dirty="0" sz="1400" spc="-5">
                <a:latin typeface="Consolas"/>
                <a:cs typeface="Consolas"/>
              </a:rPr>
              <a:t>.intvecs: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875" y="3752850"/>
            <a:ext cx="61277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.text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.cons</a:t>
            </a: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.cini</a:t>
            </a: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.pini</a:t>
            </a: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4195" y="3549650"/>
            <a:ext cx="1395095" cy="1052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99440" indent="-196215">
              <a:lnSpc>
                <a:spcPts val="1639"/>
              </a:lnSpc>
              <a:spcBef>
                <a:spcPts val="105"/>
              </a:spcBef>
              <a:buChar char="&gt;"/>
              <a:tabLst>
                <a:tab pos="599440" algn="l"/>
              </a:tabLst>
            </a:pPr>
            <a:r>
              <a:rPr dirty="0" sz="1400" spc="-5">
                <a:latin typeface="Consolas"/>
                <a:cs typeface="Consolas"/>
              </a:rPr>
              <a:t>APP_BASE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  <a:tabLst>
                <a:tab pos="4032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FLASH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  <a:tabLst>
                <a:tab pos="4032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FLASH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00"/>
              </a:lnSpc>
              <a:tabLst>
                <a:tab pos="4032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FLASH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  <a:tabLst>
                <a:tab pos="4032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FLASH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875" y="4565650"/>
            <a:ext cx="2079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onsolas"/>
                <a:cs typeface="Consolas"/>
              </a:rPr>
              <a:t>.init_array </a:t>
            </a:r>
            <a:r>
              <a:rPr dirty="0" sz="1400">
                <a:latin typeface="Consolas"/>
                <a:cs typeface="Consolas"/>
              </a:rPr>
              <a:t>: &gt;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FLASH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875" y="4972050"/>
            <a:ext cx="90614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onsolas"/>
                <a:cs typeface="Consolas"/>
              </a:rPr>
              <a:t>.vtable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875" y="5175250"/>
            <a:ext cx="514984" cy="443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.dat</a:t>
            </a:r>
            <a:r>
              <a:rPr dirty="0" sz="1400" b="1">
                <a:solidFill>
                  <a:srgbClr val="7E0054"/>
                </a:solidFill>
                <a:latin typeface="Consolas"/>
                <a:cs typeface="Consolas"/>
              </a:rPr>
              <a:t>a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39"/>
              </a:lnSpc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.bss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875" y="5581650"/>
            <a:ext cx="90614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.sysmem</a:t>
            </a:r>
            <a:r>
              <a:rPr dirty="0" sz="1400" spc="-7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1875" y="5784850"/>
            <a:ext cx="90614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.stack</a:t>
            </a:r>
            <a:r>
              <a:rPr dirty="0" sz="1400" spc="69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4195" y="4972050"/>
            <a:ext cx="1395095" cy="1052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99440" indent="-196215">
              <a:lnSpc>
                <a:spcPts val="1639"/>
              </a:lnSpc>
              <a:spcBef>
                <a:spcPts val="105"/>
              </a:spcBef>
              <a:buChar char="&gt;"/>
              <a:tabLst>
                <a:tab pos="599440" algn="l"/>
              </a:tabLst>
            </a:pPr>
            <a:r>
              <a:rPr dirty="0" sz="1400" spc="-5">
                <a:latin typeface="Consolas"/>
                <a:cs typeface="Consolas"/>
              </a:rPr>
              <a:t>RAM_BASE</a:t>
            </a:r>
            <a:endParaRPr sz="1400">
              <a:latin typeface="Consolas"/>
              <a:cs typeface="Consolas"/>
            </a:endParaRPr>
          </a:p>
          <a:p>
            <a:pPr algn="r" marR="396875">
              <a:lnSpc>
                <a:spcPts val="1600"/>
              </a:lnSpc>
              <a:tabLst>
                <a:tab pos="3905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9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SRAM</a:t>
            </a:r>
            <a:endParaRPr sz="1400">
              <a:latin typeface="Consolas"/>
              <a:cs typeface="Consolas"/>
            </a:endParaRPr>
          </a:p>
          <a:p>
            <a:pPr algn="r" marR="396875">
              <a:lnSpc>
                <a:spcPts val="1600"/>
              </a:lnSpc>
              <a:tabLst>
                <a:tab pos="390525" algn="l"/>
              </a:tabLst>
            </a:pPr>
            <a:r>
              <a:rPr dirty="0" sz="1400">
                <a:latin typeface="Consolas"/>
                <a:cs typeface="Consolas"/>
              </a:rPr>
              <a:t>:	&gt;</a:t>
            </a:r>
            <a:r>
              <a:rPr dirty="0" sz="1400" spc="-9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SRAM</a:t>
            </a:r>
            <a:endParaRPr sz="1400">
              <a:latin typeface="Consolas"/>
              <a:cs typeface="Consolas"/>
            </a:endParaRPr>
          </a:p>
          <a:p>
            <a:pPr algn="r" marL="599440" marR="396875" indent="-599440">
              <a:lnSpc>
                <a:spcPts val="1600"/>
              </a:lnSpc>
              <a:buChar char="&gt;"/>
              <a:tabLst>
                <a:tab pos="599440" algn="l"/>
              </a:tabLst>
            </a:pPr>
            <a:r>
              <a:rPr dirty="0" sz="1400" spc="-5">
                <a:latin typeface="Consolas"/>
                <a:cs typeface="Consolas"/>
              </a:rPr>
              <a:t>SRA</a:t>
            </a:r>
            <a:r>
              <a:rPr dirty="0" sz="1400">
                <a:latin typeface="Consolas"/>
                <a:cs typeface="Consolas"/>
              </a:rPr>
              <a:t>M</a:t>
            </a:r>
            <a:endParaRPr sz="1400">
              <a:latin typeface="Consolas"/>
              <a:cs typeface="Consolas"/>
            </a:endParaRPr>
          </a:p>
          <a:p>
            <a:pPr algn="r" marL="599440" marR="396875" indent="-599440">
              <a:lnSpc>
                <a:spcPts val="1639"/>
              </a:lnSpc>
              <a:buChar char="&gt;"/>
              <a:tabLst>
                <a:tab pos="599440" algn="l"/>
              </a:tabLst>
            </a:pPr>
            <a:r>
              <a:rPr dirty="0" sz="1400" spc="-5">
                <a:latin typeface="Consolas"/>
                <a:cs typeface="Consolas"/>
              </a:rPr>
              <a:t>SRA</a:t>
            </a:r>
            <a:r>
              <a:rPr dirty="0" sz="1400">
                <a:latin typeface="Consolas"/>
                <a:cs typeface="Consolas"/>
              </a:rPr>
              <a:t>M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715" y="5986145"/>
            <a:ext cx="1238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8834" y="5986145"/>
            <a:ext cx="50692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Unicode MS"/>
                <a:cs typeface="Arial Unicode MS"/>
              </a:rPr>
              <a:t>可见</a:t>
            </a:r>
            <a:r>
              <a:rPr dirty="0" sz="1400" spc="-30">
                <a:latin typeface="Arial Unicode MS"/>
                <a:cs typeface="Arial Unicode MS"/>
              </a:rPr>
              <a:t>.vtable</a:t>
            </a:r>
            <a:r>
              <a:rPr dirty="0" sz="1400">
                <a:latin typeface="Arial Unicode MS"/>
                <a:cs typeface="Arial Unicode MS"/>
              </a:rPr>
              <a:t>指向</a:t>
            </a:r>
            <a:r>
              <a:rPr dirty="0" sz="1400" spc="-110">
                <a:latin typeface="Arial Unicode MS"/>
                <a:cs typeface="Arial Unicode MS"/>
              </a:rPr>
              <a:t>RAM_BASE，</a:t>
            </a:r>
            <a:r>
              <a:rPr dirty="0" sz="1400">
                <a:latin typeface="Arial Unicode MS"/>
                <a:cs typeface="Arial Unicode MS"/>
              </a:rPr>
              <a:t>即</a:t>
            </a:r>
            <a:r>
              <a:rPr dirty="0" sz="1400" spc="-5" b="1">
                <a:solidFill>
                  <a:srgbClr val="7E0054"/>
                </a:solidFill>
                <a:latin typeface="Consolas"/>
                <a:cs typeface="Consolas"/>
              </a:rPr>
              <a:t>#define</a:t>
            </a:r>
            <a:r>
              <a:rPr dirty="0" sz="1400" spc="-1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RAM_BASE 0x20000000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55787"/>
            <a:ext cx="7210425" cy="17805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IntRegister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GPIOIntRegister</a:t>
            </a:r>
            <a:r>
              <a:rPr dirty="0" sz="1800">
                <a:latin typeface="Consolas"/>
                <a:cs typeface="Consolas"/>
              </a:rPr>
              <a:t>(GPIO_PORTJ_AHB_BASE,IntGPIOj);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onsolas"/>
              <a:cs typeface="Consolas"/>
            </a:endParaRPr>
          </a:p>
          <a:p>
            <a:pPr marL="301625" marR="5080">
              <a:lnSpc>
                <a:spcPct val="100000"/>
              </a:lnSpc>
            </a:pPr>
            <a:r>
              <a:rPr dirty="0" sz="2000">
                <a:latin typeface="Arial Unicode MS"/>
                <a:cs typeface="Arial Unicode MS"/>
              </a:rPr>
              <a:t>将</a:t>
            </a:r>
            <a:r>
              <a:rPr dirty="0" sz="2000" spc="-70">
                <a:latin typeface="Arial Unicode MS"/>
                <a:cs typeface="Arial Unicode MS"/>
              </a:rPr>
              <a:t>I</a:t>
            </a:r>
            <a:r>
              <a:rPr dirty="0" sz="2000" spc="-15">
                <a:latin typeface="Arial Unicode MS"/>
                <a:cs typeface="Arial Unicode MS"/>
              </a:rPr>
              <a:t>n</a:t>
            </a:r>
            <a:r>
              <a:rPr dirty="0" sz="2000" spc="75">
                <a:latin typeface="Arial Unicode MS"/>
                <a:cs typeface="Arial Unicode MS"/>
              </a:rPr>
              <a:t>t</a:t>
            </a:r>
            <a:r>
              <a:rPr dirty="0" sz="2000" spc="-204">
                <a:latin typeface="Arial Unicode MS"/>
                <a:cs typeface="Arial Unicode MS"/>
              </a:rPr>
              <a:t>G</a:t>
            </a:r>
            <a:r>
              <a:rPr dirty="0" sz="2000" spc="-235">
                <a:latin typeface="Arial Unicode MS"/>
                <a:cs typeface="Arial Unicode MS"/>
              </a:rPr>
              <a:t>P</a:t>
            </a:r>
            <a:r>
              <a:rPr dirty="0" sz="2000" spc="-70">
                <a:latin typeface="Arial Unicode MS"/>
                <a:cs typeface="Arial Unicode MS"/>
              </a:rPr>
              <a:t>I</a:t>
            </a:r>
            <a:r>
              <a:rPr dirty="0" sz="2000" spc="-45">
                <a:latin typeface="Arial Unicode MS"/>
                <a:cs typeface="Arial Unicode MS"/>
              </a:rPr>
              <a:t>O</a:t>
            </a:r>
            <a:r>
              <a:rPr dirty="0" sz="2000" spc="-5">
                <a:latin typeface="Arial Unicode MS"/>
                <a:cs typeface="Arial Unicode MS"/>
              </a:rPr>
              <a:t>j</a:t>
            </a:r>
            <a:r>
              <a:rPr dirty="0" sz="2000">
                <a:latin typeface="Arial Unicode MS"/>
                <a:cs typeface="Arial Unicode MS"/>
              </a:rPr>
              <a:t>注册成为</a:t>
            </a:r>
            <a:r>
              <a:rPr dirty="0" sz="2000" spc="-204">
                <a:latin typeface="Arial Unicode MS"/>
                <a:cs typeface="Arial Unicode MS"/>
              </a:rPr>
              <a:t>G</a:t>
            </a:r>
            <a:r>
              <a:rPr dirty="0" sz="2000" spc="-235">
                <a:latin typeface="Arial Unicode MS"/>
                <a:cs typeface="Arial Unicode MS"/>
              </a:rPr>
              <a:t>P</a:t>
            </a:r>
            <a:r>
              <a:rPr dirty="0" sz="2000" spc="-70">
                <a:latin typeface="Arial Unicode MS"/>
                <a:cs typeface="Arial Unicode MS"/>
              </a:rPr>
              <a:t>I</a:t>
            </a:r>
            <a:r>
              <a:rPr dirty="0" sz="2000" spc="-45">
                <a:latin typeface="Arial Unicode MS"/>
                <a:cs typeface="Arial Unicode MS"/>
              </a:rPr>
              <a:t>O</a:t>
            </a:r>
            <a:r>
              <a:rPr dirty="0" sz="2000" spc="-325">
                <a:latin typeface="Arial Unicode MS"/>
                <a:cs typeface="Arial Unicode MS"/>
              </a:rPr>
              <a:t>J</a:t>
            </a:r>
            <a:r>
              <a:rPr dirty="0" sz="2000">
                <a:latin typeface="Arial Unicode MS"/>
                <a:cs typeface="Arial Unicode MS"/>
              </a:rPr>
              <a:t>的中断服务函数，并将向量表移动</a:t>
            </a:r>
            <a:r>
              <a:rPr dirty="0" sz="2000">
                <a:latin typeface="Arial Unicode MS"/>
                <a:cs typeface="Arial Unicode MS"/>
              </a:rPr>
              <a:t>到  </a:t>
            </a:r>
            <a:r>
              <a:rPr dirty="0" sz="2000" spc="-155">
                <a:latin typeface="Arial Unicode MS"/>
                <a:cs typeface="Arial Unicode MS"/>
              </a:rPr>
              <a:t>SRAM</a:t>
            </a:r>
            <a:r>
              <a:rPr dirty="0" sz="2000">
                <a:latin typeface="Arial Unicode MS"/>
                <a:cs typeface="Arial Unicode MS"/>
              </a:rPr>
              <a:t>中</a:t>
            </a:r>
            <a:r>
              <a:rPr dirty="0" sz="2000" spc="5">
                <a:latin typeface="Arial Unicode MS"/>
                <a:cs typeface="Arial Unicode MS"/>
              </a:rPr>
              <a:t>。</a:t>
            </a:r>
            <a:endParaRPr sz="2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6894195" cy="22479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中断服务函数的编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写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进入中断服务函数后，首先要判断中断的具体来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源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不同的引脚的事件可能对应不同的逻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辑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调用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GPIOIntStatus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函数判断中断的具体来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源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NVIC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的中断标志会自动清除，但是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中的中断标志要手动清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除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模块中，由哪个引脚引发了中断，就清除哪个引脚的中断标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志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如果没有正确清除中断标识，程序将因为持续进入中断服务函数而死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机</a:t>
            </a:r>
            <a:endParaRPr sz="16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1365"/>
            <a:ext cx="8418195" cy="25660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的中断和异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  <a:p>
            <a:pPr lvl="1" marL="582295" marR="508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在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AR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中，一般由处理器系统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内部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引发的事件，称作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异常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，如重启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Reset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，硬件错误等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。 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由处理器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外部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，也就是外设引发的事件，称作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中断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，如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模块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等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Wingdings"/>
              <a:buChar char=""/>
            </a:pPr>
            <a:endParaRPr sz="2150">
              <a:latin typeface="SimHei"/>
              <a:cs typeface="SimHei"/>
            </a:endParaRPr>
          </a:p>
          <a:p>
            <a:pPr lvl="1" marL="582295" marR="109220" indent="-285750">
              <a:lnSpc>
                <a:spcPct val="130200"/>
              </a:lnSpc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Cortex-</a:t>
            </a:r>
            <a:r>
              <a:rPr dirty="0" sz="160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架构支持多种异常和外部中断，每个中断和异常都有编号，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编号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1~15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为系统</a:t>
            </a:r>
            <a:r>
              <a:rPr dirty="0" sz="1600" spc="-5">
                <a:solidFill>
                  <a:srgbClr val="FF0000"/>
                </a:solidFill>
                <a:latin typeface="SimHei"/>
                <a:cs typeface="SimHei"/>
              </a:rPr>
              <a:t>异 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常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，</a:t>
            </a:r>
            <a:r>
              <a:rPr dirty="0" sz="1600" spc="-5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及以上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的则为</a:t>
            </a:r>
            <a:r>
              <a:rPr dirty="0" sz="1600">
                <a:solidFill>
                  <a:srgbClr val="FF0000"/>
                </a:solidFill>
                <a:latin typeface="SimHei"/>
                <a:cs typeface="SimHei"/>
              </a:rPr>
              <a:t>中断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输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入</a:t>
            </a:r>
            <a:endParaRPr sz="1600">
              <a:latin typeface="SimHei"/>
              <a:cs typeface="SimHei"/>
            </a:endParaRPr>
          </a:p>
          <a:p>
            <a:pPr lvl="1">
              <a:lnSpc>
                <a:spcPct val="100000"/>
              </a:lnSpc>
              <a:buClr>
                <a:srgbClr val="001F5F"/>
              </a:buClr>
              <a:buFont typeface="Wingdings"/>
              <a:buChar char=""/>
            </a:pPr>
            <a:endParaRPr sz="17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115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包括中断在内的大多数的异常的优先级都是可编程的，一些系统异常具有固定的优先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级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1832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5</a:t>
            </a:r>
            <a:r>
              <a:rPr dirty="0" sz="2000"/>
              <a:t>	</a:t>
            </a:r>
            <a:r>
              <a:rPr dirty="0"/>
              <a:t>中断服务函数的编写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856422"/>
            <a:ext cx="7934325" cy="3493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中断服务函数的编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写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imHei"/>
              <a:cs typeface="SimHei"/>
            </a:endParaRPr>
          </a:p>
          <a:p>
            <a:pPr marL="301625" marR="606107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  </a:t>
            </a:r>
            <a:r>
              <a:rPr dirty="0" sz="1600" spc="-5" b="1">
                <a:latin typeface="Consolas"/>
                <a:cs typeface="Consolas"/>
              </a:rPr>
              <a:t>IntGPIOj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600" spc="-5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3016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21602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GPIOIntStatus</a:t>
            </a:r>
            <a:r>
              <a:rPr dirty="0" sz="1600" spc="-5">
                <a:latin typeface="Consolas"/>
                <a:cs typeface="Consolas"/>
              </a:rPr>
              <a:t>(GPIO_PORTJ_AHB_BASE,true)==GPIO_INT_PIN_0){</a:t>
            </a:r>
            <a:endParaRPr sz="1600">
              <a:latin typeface="Consolas"/>
              <a:cs typeface="Consolas"/>
            </a:endParaRPr>
          </a:p>
          <a:p>
            <a:pPr marL="213042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do</a:t>
            </a:r>
            <a:r>
              <a:rPr dirty="0" sz="16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something</a:t>
            </a:r>
            <a:endParaRPr sz="1600">
              <a:latin typeface="Consolas"/>
              <a:cs typeface="Consolas"/>
            </a:endParaRPr>
          </a:p>
          <a:p>
            <a:pPr marL="2130425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(GPIO_PORTJ_AHB_BASE,GPIO_INT_PIN_0);</a:t>
            </a:r>
            <a:endParaRPr sz="1600">
              <a:latin typeface="Consolas"/>
              <a:cs typeface="Consolas"/>
            </a:endParaRPr>
          </a:p>
          <a:p>
            <a:pPr marL="12160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1602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GPIOIntStatus</a:t>
            </a:r>
            <a:r>
              <a:rPr dirty="0" sz="1600" spc="-5">
                <a:latin typeface="Consolas"/>
                <a:cs typeface="Consolas"/>
              </a:rPr>
              <a:t>(GPIO_PORTJ_AHB_BASE,true)==GPIO_INT_PIN_1){</a:t>
            </a:r>
            <a:endParaRPr sz="1600">
              <a:latin typeface="Consolas"/>
              <a:cs typeface="Consolas"/>
            </a:endParaRPr>
          </a:p>
          <a:p>
            <a:pPr marL="213042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do</a:t>
            </a:r>
            <a:r>
              <a:rPr dirty="0" sz="16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something</a:t>
            </a:r>
            <a:endParaRPr sz="1600">
              <a:latin typeface="Consolas"/>
              <a:cs typeface="Consolas"/>
            </a:endParaRPr>
          </a:p>
          <a:p>
            <a:pPr marL="2130425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(GPIO_PORTJ_AHB_BASE,GPIO_INT_PIN_1);</a:t>
            </a:r>
            <a:endParaRPr sz="1600">
              <a:latin typeface="Consolas"/>
              <a:cs typeface="Consolas"/>
            </a:endParaRPr>
          </a:p>
          <a:p>
            <a:pPr marL="12160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3016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27" y="1158668"/>
            <a:ext cx="8134984" cy="356616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30"/>
              </a:spcBef>
              <a:buFont typeface="Calibri"/>
              <a:buChar char="•"/>
              <a:tabLst>
                <a:tab pos="355600" algn="l"/>
              </a:tabLst>
            </a:pPr>
            <a:r>
              <a:rPr dirty="0" sz="3200" spc="15">
                <a:latin typeface="SimSun"/>
                <a:cs typeface="SimSun"/>
              </a:rPr>
              <a:t>练习</a:t>
            </a:r>
            <a:r>
              <a:rPr dirty="0" sz="3200" spc="5">
                <a:latin typeface="SimSun"/>
                <a:cs typeface="SimSun"/>
              </a:rPr>
              <a:t>：</a:t>
            </a:r>
            <a:endParaRPr sz="3200">
              <a:latin typeface="SimSun"/>
              <a:cs typeface="SimSun"/>
            </a:endParaRPr>
          </a:p>
          <a:p>
            <a:pPr marL="355600" marR="143510" indent="-342900">
              <a:lnSpc>
                <a:spcPct val="100000"/>
              </a:lnSpc>
              <a:spcBef>
                <a:spcPts val="62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SimSun"/>
                <a:cs typeface="SimSun"/>
              </a:rPr>
              <a:t>用</a:t>
            </a:r>
            <a:r>
              <a:rPr dirty="0" sz="2400" spc="-5">
                <a:latin typeface="Calibri"/>
                <a:cs typeface="Calibri"/>
              </a:rPr>
              <a:t>PN0</a:t>
            </a:r>
            <a:r>
              <a:rPr dirty="0" sz="2400">
                <a:latin typeface="SimSun"/>
                <a:cs typeface="SimSun"/>
              </a:rPr>
              <a:t>和</a:t>
            </a:r>
            <a:r>
              <a:rPr dirty="0" sz="2400" spc="-5">
                <a:latin typeface="Calibri"/>
                <a:cs typeface="Calibri"/>
              </a:rPr>
              <a:t>PN1</a:t>
            </a:r>
            <a:r>
              <a:rPr dirty="0" sz="2400">
                <a:latin typeface="SimSun"/>
                <a:cs typeface="SimSun"/>
              </a:rPr>
              <a:t>驱动开发板上的两个</a:t>
            </a:r>
            <a:r>
              <a:rPr dirty="0" sz="2400" spc="-5">
                <a:latin typeface="Calibri"/>
                <a:cs typeface="Calibri"/>
              </a:rPr>
              <a:t>LED</a:t>
            </a:r>
            <a:r>
              <a:rPr dirty="0" sz="2400">
                <a:latin typeface="SimSun"/>
                <a:cs typeface="SimSun"/>
              </a:rPr>
              <a:t>灯</a:t>
            </a:r>
            <a:r>
              <a:rPr dirty="0" sz="2400" spc="-5">
                <a:latin typeface="SimSun"/>
                <a:cs typeface="SimSun"/>
              </a:rPr>
              <a:t>，</a:t>
            </a:r>
            <a:r>
              <a:rPr dirty="0" sz="2400" spc="-5">
                <a:latin typeface="Calibri"/>
                <a:cs typeface="Calibri"/>
              </a:rPr>
              <a:t>PN0</a:t>
            </a:r>
            <a:r>
              <a:rPr dirty="0" sz="2400">
                <a:latin typeface="SimSun"/>
                <a:cs typeface="SimSun"/>
              </a:rPr>
              <a:t>控制</a:t>
            </a:r>
            <a:r>
              <a:rPr dirty="0" sz="2400" spc="-5">
                <a:latin typeface="Calibri"/>
                <a:cs typeface="Calibri"/>
              </a:rPr>
              <a:t>LED0</a:t>
            </a:r>
            <a:r>
              <a:rPr dirty="0" sz="2400" spc="-5">
                <a:latin typeface="SimSun"/>
                <a:cs typeface="SimSun"/>
              </a:rPr>
              <a:t>，  </a:t>
            </a:r>
            <a:r>
              <a:rPr dirty="0" sz="2400" spc="-5">
                <a:latin typeface="Calibri"/>
                <a:cs typeface="Calibri"/>
              </a:rPr>
              <a:t>PN1</a:t>
            </a:r>
            <a:r>
              <a:rPr dirty="0" sz="2400">
                <a:latin typeface="SimSun"/>
                <a:cs typeface="SimSun"/>
              </a:rPr>
              <a:t>控制</a:t>
            </a:r>
            <a:r>
              <a:rPr dirty="0" sz="2400" spc="-5">
                <a:latin typeface="Calibri"/>
                <a:cs typeface="Calibri"/>
              </a:rPr>
              <a:t>LED1</a:t>
            </a:r>
            <a:r>
              <a:rPr dirty="0" sz="2400">
                <a:latin typeface="SimSun"/>
                <a:cs typeface="SimSun"/>
              </a:rPr>
              <a:t>。</a:t>
            </a:r>
            <a:r>
              <a:rPr dirty="0" sz="2400" spc="-60">
                <a:latin typeface="Calibri"/>
                <a:cs typeface="Calibri"/>
              </a:rPr>
              <a:t>PJ0</a:t>
            </a:r>
            <a:r>
              <a:rPr dirty="0" sz="2400">
                <a:latin typeface="SimSun"/>
                <a:cs typeface="SimSun"/>
              </a:rPr>
              <a:t>和</a:t>
            </a:r>
            <a:r>
              <a:rPr dirty="0" sz="2400" spc="-60">
                <a:latin typeface="Calibri"/>
                <a:cs typeface="Calibri"/>
              </a:rPr>
              <a:t>PJ1</a:t>
            </a:r>
            <a:r>
              <a:rPr dirty="0" sz="2400">
                <a:latin typeface="SimSun"/>
                <a:cs typeface="SimSun"/>
              </a:rPr>
              <a:t>接两个简单按键。每按一次</a:t>
            </a:r>
            <a:r>
              <a:rPr dirty="0" sz="2400" spc="-45">
                <a:latin typeface="Calibri"/>
                <a:cs typeface="Calibri"/>
              </a:rPr>
              <a:t>PJ0</a:t>
            </a:r>
            <a:r>
              <a:rPr dirty="0" sz="2400" spc="-45">
                <a:latin typeface="SimSun"/>
                <a:cs typeface="SimSun"/>
              </a:rPr>
              <a:t>， 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5">
                <a:latin typeface="Calibri"/>
                <a:cs typeface="Calibri"/>
              </a:rPr>
              <a:t>ED0</a:t>
            </a:r>
            <a:r>
              <a:rPr dirty="0" sz="2400">
                <a:latin typeface="SimSun"/>
                <a:cs typeface="SimSun"/>
              </a:rPr>
              <a:t>的状态就翻转一次（由灭变亮或者由亮变灭）。每按 一次</a:t>
            </a:r>
            <a:r>
              <a:rPr dirty="0" sz="2400" spc="-25">
                <a:latin typeface="Calibri"/>
                <a:cs typeface="Calibri"/>
              </a:rPr>
              <a:t>PJ1</a:t>
            </a:r>
            <a:r>
              <a:rPr dirty="0" sz="2400" spc="-25">
                <a:latin typeface="SimSun"/>
                <a:cs typeface="SimSun"/>
              </a:rPr>
              <a:t>，</a:t>
            </a:r>
            <a:r>
              <a:rPr dirty="0" sz="2400" spc="-25">
                <a:latin typeface="Calibri"/>
                <a:cs typeface="Calibri"/>
              </a:rPr>
              <a:t>LED1</a:t>
            </a:r>
            <a:r>
              <a:rPr dirty="0" sz="2400">
                <a:latin typeface="SimSun"/>
                <a:cs typeface="SimSun"/>
              </a:rPr>
              <a:t>的状态就改变一次。</a:t>
            </a:r>
            <a:endParaRPr sz="2400">
              <a:latin typeface="SimSun"/>
              <a:cs typeface="SimSun"/>
            </a:endParaRPr>
          </a:p>
          <a:p>
            <a:pPr lvl="1" marL="755650" indent="-285750">
              <a:lnSpc>
                <a:spcPct val="100000"/>
              </a:lnSpc>
              <a:spcBef>
                <a:spcPts val="505"/>
              </a:spcBef>
              <a:buFont typeface="Calibri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SimSun"/>
                <a:cs typeface="SimSun"/>
              </a:rPr>
              <a:t>画出这四个引脚的硬件连接图</a:t>
            </a:r>
            <a:r>
              <a:rPr dirty="0" sz="2000" spc="5">
                <a:latin typeface="SimSun"/>
                <a:cs typeface="SimSun"/>
              </a:rPr>
              <a:t>。</a:t>
            </a:r>
            <a:endParaRPr sz="2000">
              <a:latin typeface="SimSun"/>
              <a:cs typeface="SimSun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480"/>
              </a:spcBef>
              <a:buFont typeface="Calibri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SimSun"/>
                <a:cs typeface="SimSun"/>
              </a:rPr>
              <a:t>使用中断的方式响应按键，编写以上用到的四个按键及其相关的</a:t>
            </a:r>
            <a:r>
              <a:rPr dirty="0" sz="2000">
                <a:latin typeface="SimSun"/>
                <a:cs typeface="SimSun"/>
              </a:rPr>
              <a:t>初 </a:t>
            </a:r>
            <a:r>
              <a:rPr dirty="0" sz="2000">
                <a:latin typeface="SimSun"/>
                <a:cs typeface="SimSun"/>
              </a:rPr>
              <a:t>始化函数</a:t>
            </a:r>
            <a:r>
              <a:rPr dirty="0" sz="2000" spc="5">
                <a:latin typeface="SimSun"/>
                <a:cs typeface="SimSun"/>
              </a:rPr>
              <a:t>。</a:t>
            </a:r>
            <a:endParaRPr sz="2000">
              <a:latin typeface="SimSun"/>
              <a:cs typeface="SimSun"/>
            </a:endParaRPr>
          </a:p>
          <a:p>
            <a:pPr lvl="1" marL="755650" indent="-285750">
              <a:lnSpc>
                <a:spcPct val="100000"/>
              </a:lnSpc>
              <a:spcBef>
                <a:spcPts val="480"/>
              </a:spcBef>
              <a:buFont typeface="Calibri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SimSun"/>
                <a:cs typeface="SimSun"/>
              </a:rPr>
              <a:t>编写完成所需功能的中断服务函数</a:t>
            </a:r>
            <a:r>
              <a:rPr dirty="0" sz="2000" spc="5">
                <a:latin typeface="SimSun"/>
                <a:cs typeface="SimSun"/>
              </a:rPr>
              <a:t>。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254571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中断驱动的简单按键程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硬件连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接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893" y="2958920"/>
            <a:ext cx="3292725" cy="26498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7493" y="2821585"/>
            <a:ext cx="3415326" cy="284119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8420735" cy="419163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中断驱动的简单按键程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初始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化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SimHei"/>
              <a:cs typeface="SimHei"/>
            </a:endParaRPr>
          </a:p>
          <a:p>
            <a:pPr marL="109220">
              <a:lnSpc>
                <a:spcPct val="100000"/>
              </a:lnSpc>
            </a:pPr>
            <a:r>
              <a:rPr dirty="0" sz="1800">
                <a:solidFill>
                  <a:srgbClr val="3E7E5F"/>
                </a:solidFill>
                <a:latin typeface="Consolas"/>
                <a:cs typeface="Consolas"/>
              </a:rPr>
              <a:t>/</a:t>
            </a:r>
            <a:r>
              <a:rPr dirty="0" sz="1800">
                <a:solidFill>
                  <a:srgbClr val="3E7E5F"/>
                </a:solidFill>
                <a:latin typeface="Arial Unicode MS"/>
                <a:cs typeface="Arial Unicode MS"/>
              </a:rPr>
              <a:t>引脚的输入输出配置</a:t>
            </a:r>
            <a:endParaRPr sz="1800">
              <a:latin typeface="Arial Unicode MS"/>
              <a:cs typeface="Arial Unicode MS"/>
            </a:endParaRPr>
          </a:p>
          <a:p>
            <a:pPr marL="109220" marR="131445">
              <a:lnSpc>
                <a:spcPct val="100000"/>
              </a:lnSpc>
              <a:spcBef>
                <a:spcPts val="20"/>
              </a:spcBef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SysCtlPeripheralEnable</a:t>
            </a:r>
            <a:r>
              <a:rPr dirty="0" sz="1800">
                <a:latin typeface="Consolas"/>
                <a:cs typeface="Consolas"/>
              </a:rPr>
              <a:t>(SYSCTL_PERIPH_GPIOJ);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GPIOPinTypeGPIOInput</a:t>
            </a:r>
            <a:r>
              <a:rPr dirty="0" sz="1800">
                <a:latin typeface="Consolas"/>
                <a:cs typeface="Consolas"/>
              </a:rPr>
              <a:t>(GPIO_PORTJ_AHB_BASE,</a:t>
            </a:r>
            <a:r>
              <a:rPr dirty="0" sz="1800" spc="-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GPIO_PIN_0|GPIO_PIN_1);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onsolas"/>
              <a:cs typeface="Consolas"/>
            </a:endParaRPr>
          </a:p>
          <a:p>
            <a:pPr marL="109220" marR="5080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GPIOPadConfigSet</a:t>
            </a:r>
            <a:r>
              <a:rPr dirty="0" sz="1800">
                <a:latin typeface="Consolas"/>
                <a:cs typeface="Consolas"/>
              </a:rPr>
              <a:t>(GPIO_PORTJ_AHB_BASE,GPIO_PIN_0,GPIO_STRENGTH_2MA,  GPIO_PIN_TYPE_STD_WPU);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09220" marR="508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GPIOPadConfigSet</a:t>
            </a:r>
            <a:r>
              <a:rPr dirty="0" sz="1800">
                <a:latin typeface="Consolas"/>
                <a:cs typeface="Consolas"/>
              </a:rPr>
              <a:t>(GPIO_PORTJ_AHB_BASE,GPIO_PIN_1,GPIO_STRENGTH_2MA,  GPIO_PIN_TYPE_STD_WPU);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09220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GPIOPinTypeGPIOOutput</a:t>
            </a:r>
            <a:r>
              <a:rPr dirty="0" sz="1800">
                <a:latin typeface="Consolas"/>
                <a:cs typeface="Consolas"/>
              </a:rPr>
              <a:t>(GPIO_PORTN_BASE,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GPIO_PIN_0|GPIO_PIN_1);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7893684" cy="424307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中断驱动的简单按键程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初始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化</a:t>
            </a:r>
            <a:endParaRPr sz="1600">
              <a:latin typeface="SimHei"/>
              <a:cs typeface="SimHei"/>
            </a:endParaRPr>
          </a:p>
          <a:p>
            <a:pPr marL="169545" marR="4455160">
              <a:lnSpc>
                <a:spcPct val="100400"/>
              </a:lnSpc>
              <a:spcBef>
                <a:spcPts val="1305"/>
              </a:spcBef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开启总中断和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NVIC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里的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GPIOJ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中</a:t>
            </a:r>
            <a:r>
              <a:rPr dirty="0" sz="1600" spc="-5">
                <a:solidFill>
                  <a:srgbClr val="3E7E5F"/>
                </a:solidFill>
                <a:latin typeface="Arial Unicode MS"/>
                <a:cs typeface="Arial Unicode MS"/>
              </a:rPr>
              <a:t>断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IntMasterEnable</a:t>
            </a:r>
            <a:r>
              <a:rPr dirty="0" sz="1600" spc="-5">
                <a:latin typeface="Consolas"/>
                <a:cs typeface="Consolas"/>
              </a:rPr>
              <a:t>();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IntEnable</a:t>
            </a:r>
            <a:r>
              <a:rPr dirty="0" sz="1600" spc="-5">
                <a:latin typeface="Consolas"/>
                <a:cs typeface="Consolas"/>
              </a:rPr>
              <a:t>(INT_GPIOJ);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Consolas"/>
              <a:cs typeface="Consolas"/>
            </a:endParaRPr>
          </a:p>
          <a:p>
            <a:pPr marL="169545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配置引脚的中断、注册中断服务函数并开启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GPIO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模块的相关中</a:t>
            </a:r>
            <a:r>
              <a:rPr dirty="0" sz="1600" spc="-5">
                <a:solidFill>
                  <a:srgbClr val="3E7E5F"/>
                </a:solidFill>
                <a:latin typeface="Arial Unicode MS"/>
                <a:cs typeface="Arial Unicode MS"/>
              </a:rPr>
              <a:t>断</a:t>
            </a:r>
            <a:endParaRPr sz="1600">
              <a:latin typeface="Arial Unicode MS"/>
              <a:cs typeface="Arial Unicode MS"/>
            </a:endParaRPr>
          </a:p>
          <a:p>
            <a:pPr marL="169545">
              <a:lnSpc>
                <a:spcPct val="100000"/>
              </a:lnSpc>
              <a:spcBef>
                <a:spcPts val="15"/>
              </a:spcBef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GPIOIntTypeSet</a:t>
            </a:r>
            <a:r>
              <a:rPr dirty="0" sz="1600" spc="-5">
                <a:latin typeface="Consolas"/>
                <a:cs typeface="Consolas"/>
              </a:rPr>
              <a:t>(GPIO_PORTJ_AHB_BASE,GPIO_INT_PIN_0,GPIO_FALLING_EDGE);</a:t>
            </a:r>
            <a:endParaRPr sz="1600">
              <a:latin typeface="Consolas"/>
              <a:cs typeface="Consolas"/>
            </a:endParaRPr>
          </a:p>
          <a:p>
            <a:pPr marL="169545" marR="5080">
              <a:lnSpc>
                <a:spcPct val="2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GPIOIntTypeSet</a:t>
            </a:r>
            <a:r>
              <a:rPr dirty="0" sz="1600" spc="-5">
                <a:latin typeface="Consolas"/>
                <a:cs typeface="Consolas"/>
              </a:rPr>
              <a:t>(GPIO_PORTJ_AHB_BASE,GPIO_INT_PIN_1,GPIO_FALLING_EDGE);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(GPIO_PORTJ_AHB_BASE,GPIO_INT_PIN_0|GPIO_INT_PIN_1);</a:t>
            </a:r>
            <a:endParaRPr sz="1600">
              <a:latin typeface="Consolas"/>
              <a:cs typeface="Consolas"/>
            </a:endParaRPr>
          </a:p>
          <a:p>
            <a:pPr marL="169545" marR="452755">
              <a:lnSpc>
                <a:spcPct val="2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GPIOIntRegister</a:t>
            </a:r>
            <a:r>
              <a:rPr dirty="0" sz="1600" spc="-5">
                <a:latin typeface="Consolas"/>
                <a:cs typeface="Consolas"/>
              </a:rPr>
              <a:t>(GPIO_PORTJ_AHB_BASE,IntGPIOj);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GPIOIntEnable</a:t>
            </a:r>
            <a:r>
              <a:rPr dirty="0" sz="1600" spc="-5">
                <a:latin typeface="Consolas"/>
                <a:cs typeface="Consolas"/>
              </a:rPr>
              <a:t>(GPIO_PORTJ_AHB_BASE,GPIO_INT_PIN_0|GPIO_INT_PIN_1);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2545715" cy="10128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中断驱动的简单按键程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marL="200025">
              <a:lnSpc>
                <a:spcPct val="100000"/>
              </a:lnSpc>
              <a:spcBef>
                <a:spcPts val="850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600" spc="-2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600" spc="-5" b="1">
                <a:latin typeface="Consolas"/>
                <a:cs typeface="Consolas"/>
              </a:rPr>
              <a:t>IntGPIOj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600" spc="-5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702" y="2767964"/>
            <a:ext cx="1371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Consolas"/>
                <a:cs typeface="Consolas"/>
              </a:rPr>
              <a:t>//</a:t>
            </a:r>
            <a:r>
              <a:rPr dirty="0"/>
              <a:t>首先判断是那个引脚产生的中</a:t>
            </a:r>
            <a:r>
              <a:rPr dirty="0" spc="-5"/>
              <a:t>断</a:t>
            </a:r>
          </a:p>
          <a:p>
            <a:pPr marL="12700">
              <a:lnSpc>
                <a:spcPts val="1910"/>
              </a:lnSpc>
              <a:spcBef>
                <a:spcPts val="15"/>
              </a:spcBef>
            </a:pPr>
            <a:r>
              <a:rPr dirty="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GPIOIntStatus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(GPIO_PORTJ_AHB_BASE,</a:t>
            </a:r>
            <a:r>
              <a:rPr dirty="0" spc="-5" b="1">
                <a:solidFill>
                  <a:srgbClr val="7E0054"/>
                </a:solidFill>
                <a:latin typeface="Consolas"/>
                <a:cs typeface="Consolas"/>
              </a:rPr>
              <a:t>true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)==GPIO_INT_PIN_0){</a:t>
            </a:r>
          </a:p>
          <a:p>
            <a:pPr marL="459105">
              <a:lnSpc>
                <a:spcPts val="1910"/>
              </a:lnSpc>
            </a:pPr>
            <a:r>
              <a:rPr dirty="0" spc="-5">
                <a:latin typeface="Consolas"/>
                <a:cs typeface="Consolas"/>
              </a:rPr>
              <a:t>//</a:t>
            </a:r>
            <a:r>
              <a:rPr dirty="0"/>
              <a:t>延迟一段时间后，检查引脚是否还是低电</a:t>
            </a:r>
            <a:r>
              <a:rPr dirty="0" spc="-5"/>
              <a:t>平</a:t>
            </a:r>
          </a:p>
          <a:p>
            <a:pPr marL="480059">
              <a:lnSpc>
                <a:spcPts val="1914"/>
              </a:lnSpc>
              <a:spcBef>
                <a:spcPts val="15"/>
              </a:spcBef>
            </a:pP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SysCtlDelay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(g_ui32SysClock/30);</a:t>
            </a:r>
          </a:p>
          <a:p>
            <a:pPr marL="480059">
              <a:lnSpc>
                <a:spcPts val="1914"/>
              </a:lnSpc>
            </a:pPr>
            <a:r>
              <a:rPr dirty="0" spc="-5">
                <a:latin typeface="Consolas"/>
                <a:cs typeface="Consolas"/>
              </a:rPr>
              <a:t>//</a:t>
            </a:r>
            <a:r>
              <a:rPr dirty="0"/>
              <a:t>如果是低电平，则反转输</a:t>
            </a:r>
            <a:r>
              <a:rPr dirty="0" spc="-5"/>
              <a:t>出</a:t>
            </a:r>
          </a:p>
          <a:p>
            <a:pPr marL="1130300" marR="991235" indent="-650240">
              <a:lnSpc>
                <a:spcPct val="100000"/>
              </a:lnSpc>
              <a:spcBef>
                <a:spcPts val="15"/>
              </a:spcBef>
            </a:pPr>
            <a:r>
              <a:rPr dirty="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(GPIO_PORTJ_AHB_BASE,GPIO_PIN_0)==0){  </a:t>
            </a:r>
            <a:r>
              <a:rPr dirty="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(GPIO_PORTN_BASE,GPIO_PIN_0)){  </a:t>
            </a: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(GPIO_PORTN_BASE,GPIO_PIN_0,0);}</a:t>
            </a:r>
          </a:p>
          <a:p>
            <a:pPr marL="1130300" marR="5080">
              <a:lnSpc>
                <a:spcPct val="100000"/>
              </a:lnSpc>
            </a:pPr>
            <a:r>
              <a:rPr dirty="0" spc="-5" b="1">
                <a:solidFill>
                  <a:srgbClr val="7E0054"/>
                </a:solidFill>
                <a:latin typeface="Consolas"/>
                <a:cs typeface="Consolas"/>
              </a:rPr>
              <a:t>else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{  </a:t>
            </a: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(GPIO_PORTN_BASE,GPIO_PIN_0,GPIO_PIN_0);}}</a:t>
            </a:r>
          </a:p>
          <a:p>
            <a:pPr marL="459105">
              <a:lnSpc>
                <a:spcPts val="1905"/>
              </a:lnSpc>
            </a:pPr>
            <a:r>
              <a:rPr dirty="0" spc="-5">
                <a:latin typeface="Consolas"/>
                <a:cs typeface="Consolas"/>
              </a:rPr>
              <a:t>//</a:t>
            </a:r>
            <a:r>
              <a:rPr dirty="0"/>
              <a:t>清除中断，来什么中断就清除什么中断，不能</a:t>
            </a:r>
            <a:r>
              <a:rPr dirty="0" spc="-5"/>
              <a:t>错</a:t>
            </a:r>
          </a:p>
          <a:p>
            <a:pPr marL="480059">
              <a:lnSpc>
                <a:spcPct val="100000"/>
              </a:lnSpc>
              <a:spcBef>
                <a:spcPts val="15"/>
              </a:spcBef>
            </a:pPr>
            <a:r>
              <a:rPr dirty="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(GPIO_PORTJ_AHB_BASE,GPIO_INT_PIN_0);</a:t>
            </a:r>
          </a:p>
          <a:p>
            <a:pPr marL="123825">
              <a:lnSpc>
                <a:spcPct val="100000"/>
              </a:lnSpc>
            </a:pPr>
            <a:r>
              <a:rPr dirty="0" spc="-5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7740015" cy="389826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中断驱动的简单按键程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2150">
              <a:latin typeface="SimHei"/>
              <a:cs typeface="SimHei"/>
            </a:endParaRPr>
          </a:p>
          <a:p>
            <a:pPr marL="93027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GPIOIntStatus</a:t>
            </a:r>
            <a:r>
              <a:rPr dirty="0" sz="1600" spc="-5">
                <a:latin typeface="Consolas"/>
                <a:cs typeface="Consolas"/>
              </a:rPr>
              <a:t>(GPIO_PORTJ_AHB_BASE,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true</a:t>
            </a:r>
            <a:r>
              <a:rPr dirty="0" sz="1600" spc="-5">
                <a:latin typeface="Consolas"/>
                <a:cs typeface="Consolas"/>
              </a:rPr>
              <a:t>)==GPIO_INT_PIN_1){</a:t>
            </a:r>
            <a:endParaRPr sz="1600">
              <a:latin typeface="Consolas"/>
              <a:cs typeface="Consolas"/>
            </a:endParaRPr>
          </a:p>
          <a:p>
            <a:pPr marL="1356995" marR="675640" indent="487680">
              <a:lnSpc>
                <a:spcPct val="100000"/>
              </a:lnSpc>
            </a:pP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do something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SysCtlDelay</a:t>
            </a:r>
            <a:r>
              <a:rPr dirty="0" sz="1600" spc="-5">
                <a:latin typeface="Consolas"/>
                <a:cs typeface="Consolas"/>
              </a:rPr>
              <a:t>(g_ui32SysClock/30); 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600" spc="-5">
                <a:latin typeface="Consolas"/>
                <a:cs typeface="Consolas"/>
              </a:rPr>
              <a:t>(GPIO_PORTJ_AHB_BASE,GPIO_PIN_1)==0){</a:t>
            </a:r>
            <a:endParaRPr sz="1600">
              <a:latin typeface="Consolas"/>
              <a:cs typeface="Consolas"/>
            </a:endParaRPr>
          </a:p>
          <a:p>
            <a:pPr marL="1804035" marR="1010919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600" spc="-5">
                <a:latin typeface="Consolas"/>
                <a:cs typeface="Consolas"/>
              </a:rPr>
              <a:t>(GPIO_PORTN_BASE,GPIO_PIN_1)){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600" spc="-5">
                <a:latin typeface="Consolas"/>
                <a:cs typeface="Consolas"/>
              </a:rPr>
              <a:t>(GPIO_PORTN_BASE,GPIO_PIN_1,0);}</a:t>
            </a:r>
            <a:endParaRPr sz="1600">
              <a:latin typeface="Consolas"/>
              <a:cs typeface="Consolas"/>
            </a:endParaRPr>
          </a:p>
          <a:p>
            <a:pPr marL="1804035" marR="5080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else</a:t>
            </a:r>
            <a:r>
              <a:rPr dirty="0" sz="1600" spc="-5">
                <a:latin typeface="Consolas"/>
                <a:cs typeface="Consolas"/>
              </a:rPr>
              <a:t>{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600" spc="-5">
                <a:latin typeface="Consolas"/>
                <a:cs typeface="Consolas"/>
              </a:rPr>
              <a:t>(GPIO_PORTN_BASE,GPIO_PIN_1,GPIO_PIN_1);}</a:t>
            </a:r>
            <a:endParaRPr sz="1600">
              <a:latin typeface="Consolas"/>
              <a:cs typeface="Consolas"/>
            </a:endParaRPr>
          </a:p>
          <a:p>
            <a:pPr marL="135636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356995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(GPIO_PORTJ_AHB_BASE,GPIO_INT_PIN_1);</a:t>
            </a:r>
            <a:endParaRPr sz="1600">
              <a:latin typeface="Consolas"/>
              <a:cs typeface="Consolas"/>
            </a:endParaRPr>
          </a:p>
          <a:p>
            <a:pPr marL="93027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35052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422399"/>
            <a:ext cx="11836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</a:tabLst>
            </a:pPr>
            <a:r>
              <a:rPr dirty="0" sz="3200" spc="15">
                <a:latin typeface="SimSun"/>
                <a:cs typeface="SimSun"/>
              </a:rPr>
              <a:t>练</a:t>
            </a:r>
            <a:r>
              <a:rPr dirty="0" sz="3200" spc="5">
                <a:latin typeface="SimSun"/>
                <a:cs typeface="SimSun"/>
              </a:rPr>
              <a:t>习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739" y="1998980"/>
            <a:ext cx="7195184" cy="8782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800" spc="19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PN1</a:t>
            </a:r>
            <a:r>
              <a:rPr dirty="0" sz="2800" spc="-5">
                <a:solidFill>
                  <a:srgbClr val="000000"/>
                </a:solidFill>
                <a:latin typeface="SimSun"/>
                <a:cs typeface="SimSun"/>
              </a:rPr>
              <a:t>，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PN0</a:t>
            </a:r>
            <a:r>
              <a:rPr dirty="0" sz="2800" spc="-5">
                <a:solidFill>
                  <a:srgbClr val="000000"/>
                </a:solidFill>
                <a:latin typeface="SimSun"/>
                <a:cs typeface="SimSun"/>
              </a:rPr>
              <a:t>，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PF4</a:t>
            </a:r>
            <a:r>
              <a:rPr dirty="0" sz="2800">
                <a:solidFill>
                  <a:srgbClr val="000000"/>
                </a:solidFill>
                <a:latin typeface="SimSun"/>
                <a:cs typeface="SimSun"/>
              </a:rPr>
              <a:t>、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PF0</a:t>
            </a:r>
            <a:r>
              <a:rPr dirty="0" sz="2800">
                <a:solidFill>
                  <a:srgbClr val="000000"/>
                </a:solidFill>
                <a:latin typeface="SimSun"/>
                <a:cs typeface="SimSun"/>
              </a:rPr>
              <a:t>分别控制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LED1</a:t>
            </a:r>
            <a:r>
              <a:rPr dirty="0" sz="2800">
                <a:solidFill>
                  <a:srgbClr val="000000"/>
                </a:solidFill>
                <a:latin typeface="SimSun"/>
                <a:cs typeface="SimSun"/>
              </a:rPr>
              <a:t>、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LED2</a:t>
            </a:r>
            <a:r>
              <a:rPr dirty="0" sz="2800" spc="-5">
                <a:solidFill>
                  <a:srgbClr val="000000"/>
                </a:solidFill>
                <a:latin typeface="SimSun"/>
                <a:cs typeface="SimSun"/>
              </a:rPr>
              <a:t>、 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LED3</a:t>
            </a:r>
            <a:r>
              <a:rPr dirty="0" sz="2800">
                <a:solidFill>
                  <a:srgbClr val="000000"/>
                </a:solidFill>
                <a:latin typeface="SimSun"/>
                <a:cs typeface="SimSun"/>
              </a:rPr>
              <a:t>、</a:t>
            </a:r>
            <a:r>
              <a:rPr dirty="0" sz="2800" spc="-5">
                <a:solidFill>
                  <a:srgbClr val="000000"/>
                </a:solidFill>
                <a:latin typeface="Calibri"/>
                <a:cs typeface="Calibri"/>
              </a:rPr>
              <a:t>LED4</a:t>
            </a:r>
            <a:r>
              <a:rPr dirty="0" sz="2800">
                <a:solidFill>
                  <a:srgbClr val="000000"/>
                </a:solidFill>
                <a:latin typeface="SimSun"/>
                <a:cs typeface="SimSun"/>
              </a:rPr>
              <a:t>四个</a:t>
            </a:r>
            <a:r>
              <a:rPr dirty="0" sz="2800" spc="-5">
                <a:solidFill>
                  <a:srgbClr val="000000"/>
                </a:solidFill>
                <a:latin typeface="SimSun"/>
                <a:cs typeface="SimSun"/>
              </a:rPr>
              <a:t>灯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7739" y="2937510"/>
            <a:ext cx="7624445" cy="2670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196850" indent="-285750">
              <a:lnSpc>
                <a:spcPct val="100000"/>
              </a:lnSpc>
              <a:spcBef>
                <a:spcPts val="95"/>
              </a:spcBef>
              <a:buFont typeface="Calibri"/>
              <a:buChar char="–"/>
              <a:tabLst>
                <a:tab pos="298450" algn="l"/>
              </a:tabLst>
            </a:pPr>
            <a:r>
              <a:rPr dirty="0" sz="2800">
                <a:latin typeface="SimSun"/>
                <a:cs typeface="SimSun"/>
              </a:rPr>
              <a:t>用矩阵键盘的</a:t>
            </a:r>
            <a:r>
              <a:rPr dirty="0" sz="2800" spc="-5">
                <a:latin typeface="Calibri"/>
                <a:cs typeface="Calibri"/>
              </a:rPr>
              <a:t>1</a:t>
            </a:r>
            <a:r>
              <a:rPr dirty="0" sz="2800">
                <a:latin typeface="SimSun"/>
                <a:cs typeface="SimSun"/>
              </a:rPr>
              <a:t>、</a:t>
            </a:r>
            <a:r>
              <a:rPr dirty="0" sz="2800" spc="-5">
                <a:latin typeface="Calibri"/>
                <a:cs typeface="Calibri"/>
              </a:rPr>
              <a:t>2</a:t>
            </a:r>
            <a:r>
              <a:rPr dirty="0" sz="2800">
                <a:latin typeface="SimSun"/>
                <a:cs typeface="SimSun"/>
              </a:rPr>
              <a:t>、</a:t>
            </a:r>
            <a:r>
              <a:rPr dirty="0" sz="2800" spc="-5">
                <a:latin typeface="Calibri"/>
                <a:cs typeface="Calibri"/>
              </a:rPr>
              <a:t>3</a:t>
            </a:r>
            <a:r>
              <a:rPr dirty="0" sz="2800">
                <a:latin typeface="SimSun"/>
                <a:cs typeface="SimSun"/>
              </a:rPr>
              <a:t>、</a:t>
            </a:r>
            <a:r>
              <a:rPr dirty="0" sz="2800" spc="-5">
                <a:latin typeface="Calibri"/>
                <a:cs typeface="Calibri"/>
              </a:rPr>
              <a:t>4</a:t>
            </a:r>
            <a:r>
              <a:rPr dirty="0" sz="2800">
                <a:latin typeface="SimSun"/>
                <a:cs typeface="SimSun"/>
              </a:rPr>
              <a:t>四个按键控制这四</a:t>
            </a:r>
            <a:r>
              <a:rPr dirty="0" sz="2800" spc="-5">
                <a:latin typeface="SimSun"/>
                <a:cs typeface="SimSun"/>
              </a:rPr>
              <a:t>个 </a:t>
            </a:r>
            <a:r>
              <a:rPr dirty="0" sz="2800">
                <a:latin typeface="SimSun"/>
                <a:cs typeface="SimSun"/>
              </a:rPr>
              <a:t>灯</a:t>
            </a:r>
            <a:r>
              <a:rPr dirty="0" sz="2800" spc="-5">
                <a:latin typeface="SimSun"/>
                <a:cs typeface="SimSun"/>
              </a:rPr>
              <a:t>。</a:t>
            </a:r>
            <a:endParaRPr sz="2800">
              <a:latin typeface="SimSun"/>
              <a:cs typeface="SimSun"/>
            </a:endParaRPr>
          </a:p>
          <a:p>
            <a:pPr marL="298450" marR="5080" indent="-285750">
              <a:lnSpc>
                <a:spcPct val="100000"/>
              </a:lnSpc>
              <a:spcBef>
                <a:spcPts val="670"/>
              </a:spcBef>
              <a:buFont typeface="Calibri"/>
              <a:buChar char="–"/>
              <a:tabLst>
                <a:tab pos="298450" algn="l"/>
              </a:tabLst>
            </a:pPr>
            <a:r>
              <a:rPr dirty="0" sz="2800">
                <a:latin typeface="SimSun"/>
                <a:cs typeface="SimSun"/>
              </a:rPr>
              <a:t>按一下按键</a:t>
            </a:r>
            <a:r>
              <a:rPr dirty="0" sz="2800" spc="-5">
                <a:latin typeface="Calibri"/>
                <a:cs typeface="Calibri"/>
              </a:rPr>
              <a:t>1</a:t>
            </a:r>
            <a:r>
              <a:rPr dirty="0" sz="2800">
                <a:latin typeface="SimSun"/>
                <a:cs typeface="SimSun"/>
              </a:rPr>
              <a:t>，</a:t>
            </a:r>
            <a:r>
              <a:rPr dirty="0" sz="2800" spc="-5">
                <a:latin typeface="Calibri"/>
                <a:cs typeface="Calibri"/>
              </a:rPr>
              <a:t>LE</a:t>
            </a: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1</a:t>
            </a:r>
            <a:r>
              <a:rPr dirty="0" sz="2800">
                <a:latin typeface="SimSun"/>
                <a:cs typeface="SimSun"/>
              </a:rPr>
              <a:t>的状态翻转一次，按一下</a:t>
            </a:r>
            <a:r>
              <a:rPr dirty="0" sz="2800" spc="-5">
                <a:latin typeface="SimSun"/>
                <a:cs typeface="SimSun"/>
              </a:rPr>
              <a:t>按 </a:t>
            </a:r>
            <a:r>
              <a:rPr dirty="0" sz="2800">
                <a:latin typeface="SimSun"/>
                <a:cs typeface="SimSun"/>
              </a:rPr>
              <a:t>键</a:t>
            </a:r>
            <a:r>
              <a:rPr dirty="0" sz="2800" spc="-5">
                <a:latin typeface="Calibri"/>
                <a:cs typeface="Calibri"/>
              </a:rPr>
              <a:t>2</a:t>
            </a:r>
            <a:r>
              <a:rPr dirty="0" sz="2800" spc="-5">
                <a:latin typeface="SimSun"/>
                <a:cs typeface="SimSun"/>
              </a:rPr>
              <a:t>，</a:t>
            </a:r>
            <a:r>
              <a:rPr dirty="0" sz="2800" spc="-5">
                <a:latin typeface="Calibri"/>
                <a:cs typeface="Calibri"/>
              </a:rPr>
              <a:t>LED2</a:t>
            </a:r>
            <a:r>
              <a:rPr dirty="0" sz="2800">
                <a:latin typeface="SimSun"/>
                <a:cs typeface="SimSun"/>
              </a:rPr>
              <a:t>的状态翻转一次，按一下按键</a:t>
            </a:r>
            <a:r>
              <a:rPr dirty="0" sz="2800" spc="-5">
                <a:latin typeface="Calibri"/>
                <a:cs typeface="Calibri"/>
              </a:rPr>
              <a:t>3</a:t>
            </a:r>
            <a:r>
              <a:rPr dirty="0" sz="2800" spc="-5">
                <a:latin typeface="SimSun"/>
                <a:cs typeface="SimSun"/>
              </a:rPr>
              <a:t>，  </a:t>
            </a:r>
            <a:r>
              <a:rPr dirty="0" sz="2800" spc="-5">
                <a:latin typeface="Calibri"/>
                <a:cs typeface="Calibri"/>
              </a:rPr>
              <a:t>LE</a:t>
            </a: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3</a:t>
            </a:r>
            <a:r>
              <a:rPr dirty="0" sz="2800">
                <a:latin typeface="SimSun"/>
                <a:cs typeface="SimSun"/>
              </a:rPr>
              <a:t>的状态翻转一次，按一下按键</a:t>
            </a:r>
            <a:r>
              <a:rPr dirty="0" sz="2800" spc="-5">
                <a:latin typeface="Calibri"/>
                <a:cs typeface="Calibri"/>
              </a:rPr>
              <a:t>4</a:t>
            </a:r>
            <a:r>
              <a:rPr dirty="0" sz="2800">
                <a:latin typeface="SimSun"/>
                <a:cs typeface="SimSun"/>
              </a:rPr>
              <a:t>，</a:t>
            </a:r>
            <a:r>
              <a:rPr dirty="0" sz="2800" spc="-5">
                <a:latin typeface="Calibri"/>
                <a:cs typeface="Calibri"/>
              </a:rPr>
              <a:t>LE</a:t>
            </a: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4</a:t>
            </a:r>
            <a:r>
              <a:rPr dirty="0" sz="2800">
                <a:latin typeface="SimSun"/>
                <a:cs typeface="SimSun"/>
              </a:rPr>
              <a:t>的</a:t>
            </a:r>
            <a:r>
              <a:rPr dirty="0" sz="2800" spc="-5">
                <a:latin typeface="SimSun"/>
                <a:cs typeface="SimSun"/>
              </a:rPr>
              <a:t>状 </a:t>
            </a:r>
            <a:r>
              <a:rPr dirty="0" sz="2800">
                <a:latin typeface="SimSun"/>
                <a:cs typeface="SimSun"/>
              </a:rPr>
              <a:t>态翻转一</a:t>
            </a:r>
            <a:r>
              <a:rPr dirty="0" sz="2800" spc="-5">
                <a:latin typeface="SimSun"/>
                <a:cs typeface="SimSun"/>
              </a:rPr>
              <a:t>次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722"/>
            <a:ext cx="9041130" cy="875030"/>
            <a:chOff x="0" y="65722"/>
            <a:chExt cx="9041130" cy="875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676"/>
              <a:ext cx="7615428" cy="990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997" y="65722"/>
              <a:ext cx="1440675" cy="87503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4711536"/>
            <a:ext cx="9144000" cy="1692910"/>
            <a:chOff x="0" y="4711536"/>
            <a:chExt cx="9144000" cy="16929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58127"/>
              <a:ext cx="9144000" cy="45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949" y="4711536"/>
              <a:ext cx="2539341" cy="161001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3" y="119634"/>
            <a:ext cx="2139696" cy="62407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15" name="object 15"/>
          <p:cNvSpPr txBox="1"/>
          <p:nvPr/>
        </p:nvSpPr>
        <p:spPr>
          <a:xfrm>
            <a:off x="353377" y="1782000"/>
            <a:ext cx="2545715" cy="6604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硬件连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接</a:t>
            </a:r>
            <a:endParaRPr sz="1600">
              <a:latin typeface="SimHei"/>
              <a:cs typeface="Sim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27312" y="2179002"/>
            <a:ext cx="2459812" cy="21120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22194" y="1982787"/>
            <a:ext cx="3419801" cy="250651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49730" y="4635617"/>
            <a:ext cx="2227083" cy="157388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635"/>
            <a:ext cx="7982584" cy="338772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初始化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LED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输出端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口</a:t>
            </a:r>
            <a:endParaRPr sz="1600">
              <a:latin typeface="SimHei"/>
              <a:cs typeface="SimHei"/>
            </a:endParaRPr>
          </a:p>
          <a:p>
            <a:pPr marL="174625" marR="5080">
              <a:lnSpc>
                <a:spcPct val="211100"/>
              </a:lnSpc>
              <a:spcBef>
                <a:spcPts val="1320"/>
              </a:spcBef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SysCtlPeripheralEnable</a:t>
            </a:r>
            <a:r>
              <a:rPr dirty="0" sz="1800">
                <a:latin typeface="Consolas"/>
                <a:cs typeface="Consolas"/>
              </a:rPr>
              <a:t>(SYSCTL_PERIPH_GPION);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GPIOPinTypeGPIOOutput</a:t>
            </a:r>
            <a:r>
              <a:rPr dirty="0" sz="1800">
                <a:latin typeface="Consolas"/>
                <a:cs typeface="Consolas"/>
              </a:rPr>
              <a:t>(GPIO_PORTN_BASE,</a:t>
            </a:r>
            <a:r>
              <a:rPr dirty="0" sz="1800" spc="-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GPIO_PIN_0|GPIO_PIN_1);</a:t>
            </a:r>
            <a:endParaRPr sz="1800">
              <a:latin typeface="Consolas"/>
              <a:cs typeface="Consolas"/>
            </a:endParaRPr>
          </a:p>
          <a:p>
            <a:pPr marL="174625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800">
                <a:latin typeface="Consolas"/>
                <a:cs typeface="Consolas"/>
              </a:rPr>
              <a:t>(GPIO_PORTN_BASE, GPIO_PIN_0|GPIO_PIN_1,</a:t>
            </a:r>
            <a:r>
              <a:rPr dirty="0" sz="1800" spc="-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0x00);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>
              <a:latin typeface="Consolas"/>
              <a:cs typeface="Consolas"/>
            </a:endParaRPr>
          </a:p>
          <a:p>
            <a:pPr marL="174625" marR="5080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SysCtlPeripheralEnable</a:t>
            </a:r>
            <a:r>
              <a:rPr dirty="0" sz="1800">
                <a:latin typeface="Consolas"/>
                <a:cs typeface="Consolas"/>
              </a:rPr>
              <a:t>(SYSCTL_PERIPH_GPIOF);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GPIOPinTypeGPIOOutput</a:t>
            </a:r>
            <a:r>
              <a:rPr dirty="0" sz="1800">
                <a:latin typeface="Consolas"/>
                <a:cs typeface="Consolas"/>
              </a:rPr>
              <a:t>(GPIO_PORTF_BASE,</a:t>
            </a:r>
            <a:r>
              <a:rPr dirty="0" sz="1800" spc="-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GPIO_PIN_0|GPIO_PIN_4);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800">
                <a:latin typeface="Consolas"/>
                <a:cs typeface="Consolas"/>
              </a:rPr>
              <a:t>(GPIO_PORTF_BASE, GPIO_PIN_0|GPIO_PIN_4,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0x00);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0730"/>
            <a:ext cx="1924685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的中断和异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系统异常列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0967" y="2139695"/>
            <a:ext cx="5905500" cy="416814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5577" y="1782635"/>
            <a:ext cx="8827770" cy="44450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762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"/>
              <a:tabLst>
                <a:tab pos="475615" algn="l"/>
                <a:tab pos="4762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76073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760095" algn="l"/>
                <a:tab pos="7607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初始化按键端口和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GPIOP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的中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断</a:t>
            </a:r>
            <a:endParaRPr sz="1600">
              <a:latin typeface="SimHei"/>
              <a:cs typeface="SimHei"/>
            </a:endParaRPr>
          </a:p>
          <a:p>
            <a:pPr marL="12700" marR="6349365">
              <a:lnSpc>
                <a:spcPct val="100000"/>
              </a:lnSpc>
              <a:spcBef>
                <a:spcPts val="1005"/>
              </a:spcBef>
            </a:pPr>
            <a:r>
              <a:rPr dirty="0" sz="1600" spc="-5">
                <a:latin typeface="Consolas"/>
                <a:cs typeface="Consolas"/>
              </a:rPr>
              <a:t>key_init();  KeyWrite(0xF0);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IntMasterEnable</a:t>
            </a:r>
            <a:r>
              <a:rPr dirty="0" sz="1600" spc="-5">
                <a:latin typeface="Consolas"/>
                <a:cs typeface="Consolas"/>
              </a:rPr>
              <a:t>();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IntEnable</a:t>
            </a:r>
            <a:r>
              <a:rPr dirty="0" sz="1600" spc="-5">
                <a:latin typeface="Consolas"/>
                <a:cs typeface="Consolas"/>
              </a:rPr>
              <a:t>(INT_GPIOP0);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12700" marR="90805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GPIOIntTypeSet</a:t>
            </a:r>
            <a:r>
              <a:rPr dirty="0" sz="1600" spc="-5">
                <a:latin typeface="Consolas"/>
                <a:cs typeface="Consolas"/>
              </a:rPr>
              <a:t>(GPIO_PORTP_BASE,GPIO_INT_PIN_2|GPIO_INT_PIN_3|GPIO_INT_PIN_4|GP  IO_INT_PIN_5,GPIO_FALLING_EDGE);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(GPIO_PORTP_BASE,GPIO_INT_PIN_2|GPIO_INT_PIN_3|GPIO_INT_PIN_4|GPIO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_INT_PIN_5);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GPIOIntRegister</a:t>
            </a:r>
            <a:r>
              <a:rPr dirty="0" sz="1600" spc="-5">
                <a:latin typeface="Consolas"/>
                <a:cs typeface="Consolas"/>
              </a:rPr>
              <a:t>(GPIO_PORTP_BASE,IntGPIOP0);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spc="5" b="1">
                <a:solidFill>
                  <a:srgbClr val="632880"/>
                </a:solidFill>
                <a:latin typeface="Consolas"/>
                <a:cs typeface="Consolas"/>
              </a:rPr>
              <a:t>GPIOIntEnable</a:t>
            </a:r>
            <a:r>
              <a:rPr dirty="0" sz="1600" spc="5">
                <a:latin typeface="Consolas"/>
                <a:cs typeface="Consolas"/>
              </a:rPr>
              <a:t>(GPIO_PORTP_BASE,GPIO_INT_PIN_2|GPIO_INT_PIN_3|GPIO_INT_PIN_4|GPI  </a:t>
            </a:r>
            <a:r>
              <a:rPr dirty="0" sz="1600" spc="-5">
                <a:latin typeface="Consolas"/>
                <a:cs typeface="Consolas"/>
              </a:rPr>
              <a:t>O_INT_PIN_5);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8716645" cy="458597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中断服务函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数</a:t>
            </a:r>
            <a:endParaRPr sz="1600">
              <a:latin typeface="SimHei"/>
              <a:cs typeface="SimHei"/>
            </a:endParaRPr>
          </a:p>
          <a:p>
            <a:pPr marL="98425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 </a:t>
            </a:r>
            <a:r>
              <a:rPr dirty="0" sz="1600" spc="-5" b="1">
                <a:latin typeface="Consolas"/>
                <a:cs typeface="Consolas"/>
              </a:rPr>
              <a:t>IntGPIOP0</a:t>
            </a:r>
            <a:r>
              <a:rPr dirty="0" sz="1600" spc="-5">
                <a:latin typeface="Consolas"/>
                <a:cs typeface="Consolas"/>
              </a:rPr>
              <a:t>(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void</a:t>
            </a:r>
            <a:r>
              <a:rPr dirty="0" sz="1600" b="1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){</a:t>
            </a:r>
            <a:endParaRPr sz="1600">
              <a:latin typeface="Consolas"/>
              <a:cs typeface="Consolas"/>
            </a:endParaRPr>
          </a:p>
          <a:p>
            <a:pPr marL="98425">
              <a:lnSpc>
                <a:spcPct val="100000"/>
              </a:lnSpc>
            </a:pPr>
            <a:r>
              <a:rPr dirty="0" sz="1600" spc="-5">
                <a:solidFill>
                  <a:srgbClr val="005031"/>
                </a:solidFill>
                <a:latin typeface="Consolas"/>
                <a:cs typeface="Consolas"/>
              </a:rPr>
              <a:t>uint32_t</a:t>
            </a:r>
            <a:r>
              <a:rPr dirty="0" sz="160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IntStatus=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GPIOIntStatus</a:t>
            </a:r>
            <a:r>
              <a:rPr dirty="0" sz="1600" spc="-5">
                <a:latin typeface="Consolas"/>
                <a:cs typeface="Consolas"/>
              </a:rPr>
              <a:t>(GPIO_PORTP_BASE,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true</a:t>
            </a:r>
            <a:r>
              <a:rPr dirty="0" sz="1600" spc="-5"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991869" marR="5080" indent="-558800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(IntStatus&amp;GPIO_INT_PIN_2|GPIO_INT_PIN_3|GPIO_INT_PIN_4|GPIO_INT_PIN_5){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SysCtlDelay</a:t>
            </a:r>
            <a:r>
              <a:rPr dirty="0" sz="1600" spc="-5">
                <a:latin typeface="Consolas"/>
                <a:cs typeface="Consolas"/>
              </a:rPr>
              <a:t>(g_ui32SysClock/30);</a:t>
            </a:r>
            <a:endParaRPr sz="1600">
              <a:latin typeface="Consolas"/>
              <a:cs typeface="Consolas"/>
            </a:endParaRPr>
          </a:p>
          <a:p>
            <a:pPr marL="991869">
              <a:lnSpc>
                <a:spcPts val="1905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 </a:t>
            </a:r>
            <a:r>
              <a:rPr dirty="0" sz="1600" spc="-5">
                <a:latin typeface="Consolas"/>
                <a:cs typeface="Consolas"/>
              </a:rPr>
              <a:t>((KeyRead()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&amp;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0xF0)</a:t>
            </a:r>
            <a:r>
              <a:rPr dirty="0" sz="1600">
                <a:latin typeface="Consolas"/>
                <a:cs typeface="Consolas"/>
              </a:rPr>
              <a:t> </a:t>
            </a:r>
            <a:r>
              <a:rPr dirty="0" sz="1600" spc="-5">
                <a:latin typeface="Consolas"/>
                <a:cs typeface="Consolas"/>
              </a:rPr>
              <a:t>&lt; 0xF0)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是否有键按</a:t>
            </a:r>
            <a:r>
              <a:rPr dirty="0" sz="1600" spc="-5">
                <a:solidFill>
                  <a:srgbClr val="3E7E5F"/>
                </a:solidFill>
                <a:latin typeface="Arial Unicode MS"/>
                <a:cs typeface="Arial Unicode MS"/>
              </a:rPr>
              <a:t>下</a:t>
            </a:r>
            <a:endParaRPr sz="1600">
              <a:latin typeface="Arial Unicode MS"/>
              <a:cs typeface="Arial Unicode MS"/>
            </a:endParaRPr>
          </a:p>
          <a:p>
            <a:pPr marL="991869" marR="3144520">
              <a:lnSpc>
                <a:spcPts val="1939"/>
              </a:lnSpc>
              <a:spcBef>
                <a:spcPts val="45"/>
              </a:spcBef>
            </a:pPr>
            <a:r>
              <a:rPr dirty="0" sz="1600" spc="-5">
                <a:latin typeface="Consolas"/>
                <a:cs typeface="Consolas"/>
              </a:rPr>
              <a:t>{check_key();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 spc="-15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调用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check_key(),</a:t>
            </a:r>
            <a:r>
              <a:rPr dirty="0" sz="1600">
                <a:solidFill>
                  <a:srgbClr val="3E7E5F"/>
                </a:solidFill>
                <a:latin typeface="Arial Unicode MS"/>
                <a:cs typeface="Arial Unicode MS"/>
              </a:rPr>
              <a:t>获取键值</a:t>
            </a:r>
            <a:r>
              <a:rPr dirty="0" sz="1600" spc="-5">
                <a:latin typeface="Consolas"/>
                <a:cs typeface="Consolas"/>
              </a:rPr>
              <a:t>}  ui8PinData=key_val;</a:t>
            </a:r>
            <a:endParaRPr sz="1600">
              <a:latin typeface="Consolas"/>
              <a:cs typeface="Consolas"/>
            </a:endParaRPr>
          </a:p>
          <a:p>
            <a:pPr marL="991869">
              <a:lnSpc>
                <a:spcPts val="1845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(KeyQueueIndex&lt;10){</a:t>
            </a:r>
            <a:endParaRPr sz="1600">
              <a:latin typeface="Consolas"/>
              <a:cs typeface="Consolas"/>
            </a:endParaRPr>
          </a:p>
          <a:p>
            <a:pPr marL="1439545" marR="3246120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KeyQueueIndex++;  KeyQueue[KeyQueueIndex]=ui8PinData;}</a:t>
            </a:r>
            <a:endParaRPr sz="1600">
              <a:latin typeface="Consolas"/>
              <a:cs typeface="Consolas"/>
            </a:endParaRPr>
          </a:p>
          <a:p>
            <a:pPr marL="991869" marR="324612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Consolas"/>
                <a:cs typeface="Consolas"/>
              </a:rPr>
              <a:t>KeyWrite(0xF0);  </a:t>
            </a: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(GPIO_PORTP_BASE,IntStatus); 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return</a:t>
            </a:r>
            <a:r>
              <a:rPr dirty="0" sz="1600" spc="-5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43370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433705">
              <a:lnSpc>
                <a:spcPct val="100000"/>
              </a:lnSpc>
            </a:pPr>
            <a:r>
              <a:rPr dirty="0" sz="1600" spc="-5" b="1">
                <a:solidFill>
                  <a:srgbClr val="632880"/>
                </a:solidFill>
                <a:latin typeface="Consolas"/>
                <a:cs typeface="Consolas"/>
              </a:rPr>
              <a:t>GPIOIntClear</a:t>
            </a:r>
            <a:r>
              <a:rPr dirty="0" sz="1600" spc="-5">
                <a:latin typeface="Consolas"/>
                <a:cs typeface="Consolas"/>
              </a:rPr>
              <a:t>(GPIO_PORTP_BASE,IntStatus);</a:t>
            </a:r>
            <a:endParaRPr sz="1600">
              <a:latin typeface="Consolas"/>
              <a:cs typeface="Consolas"/>
            </a:endParaRPr>
          </a:p>
          <a:p>
            <a:pPr marL="98425">
              <a:lnSpc>
                <a:spcPct val="100000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7821930" cy="45561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ts val="1895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事务处理代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码</a:t>
            </a:r>
            <a:endParaRPr sz="1600">
              <a:latin typeface="SimHei"/>
              <a:cs typeface="SimHei"/>
            </a:endParaRPr>
          </a:p>
          <a:p>
            <a:pPr marL="488950">
              <a:lnSpc>
                <a:spcPts val="1895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while</a:t>
            </a:r>
            <a:r>
              <a:rPr dirty="0" sz="1600" spc="-5">
                <a:latin typeface="Consolas"/>
                <a:cs typeface="Consolas"/>
              </a:rPr>
              <a:t>(1){</a:t>
            </a:r>
            <a:endParaRPr sz="1600">
              <a:latin typeface="Consolas"/>
              <a:cs typeface="Consolas"/>
            </a:endParaRPr>
          </a:p>
          <a:p>
            <a:pPr marL="1382395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int </a:t>
            </a:r>
            <a:r>
              <a:rPr dirty="0" sz="1600" spc="-5">
                <a:latin typeface="Consolas"/>
                <a:cs typeface="Consolas"/>
              </a:rPr>
              <a:t>KeyTemp;</a:t>
            </a:r>
            <a:endParaRPr sz="1600">
              <a:latin typeface="Consolas"/>
              <a:cs typeface="Consolas"/>
            </a:endParaRPr>
          </a:p>
          <a:p>
            <a:pPr marL="1830070" marR="2408555" indent="-447040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600" spc="-5">
                <a:latin typeface="Consolas"/>
                <a:cs typeface="Consolas"/>
              </a:rPr>
              <a:t>(KeyQueueIndex&gt;=0){  KeyTemp=KeyQueue[KeyQueueIndex]; 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switch</a:t>
            </a:r>
            <a:r>
              <a:rPr dirty="0" sz="1600" spc="-5">
                <a:latin typeface="Consolas"/>
                <a:cs typeface="Consolas"/>
              </a:rPr>
              <a:t>(KeyTemp){</a:t>
            </a:r>
            <a:endParaRPr sz="1600">
              <a:latin typeface="Consolas"/>
              <a:cs typeface="Consolas"/>
            </a:endParaRPr>
          </a:p>
          <a:p>
            <a:pPr marL="2277110" marR="61594" indent="-447040">
              <a:lnSpc>
                <a:spcPct val="10000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case </a:t>
            </a:r>
            <a:r>
              <a:rPr dirty="0" sz="1600" spc="-5">
                <a:latin typeface="Consolas"/>
                <a:cs typeface="Consolas"/>
              </a:rPr>
              <a:t>12: {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1  </a:t>
            </a:r>
            <a:r>
              <a:rPr dirty="0" sz="1600" spc="-5">
                <a:latin typeface="Consolas"/>
                <a:cs typeface="Consolas"/>
              </a:rPr>
              <a:t>GPIOPinToggle(GPIO_PORTN_BASE,GPIO_PIN_1);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600" spc="-5">
                <a:latin typeface="Consolas"/>
                <a:cs typeface="Consolas"/>
              </a:rPr>
              <a:t>;}</a:t>
            </a:r>
            <a:endParaRPr sz="1600">
              <a:latin typeface="Consolas"/>
              <a:cs typeface="Consolas"/>
            </a:endParaRPr>
          </a:p>
          <a:p>
            <a:pPr marL="1830070">
              <a:lnSpc>
                <a:spcPts val="1910"/>
              </a:lnSpc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case </a:t>
            </a:r>
            <a:r>
              <a:rPr dirty="0" sz="1600" spc="-5">
                <a:latin typeface="Consolas"/>
                <a:cs typeface="Consolas"/>
              </a:rPr>
              <a:t>8: {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 spc="-7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2</a:t>
            </a:r>
            <a:endParaRPr sz="1600">
              <a:latin typeface="Consolas"/>
              <a:cs typeface="Consolas"/>
            </a:endParaRPr>
          </a:p>
          <a:p>
            <a:pPr marL="1830070" marR="5080" indent="447040">
              <a:lnSpc>
                <a:spcPts val="1930"/>
              </a:lnSpc>
              <a:spcBef>
                <a:spcPts val="50"/>
              </a:spcBef>
            </a:pPr>
            <a:r>
              <a:rPr dirty="0" sz="1600" spc="-5">
                <a:latin typeface="Consolas"/>
                <a:cs typeface="Consolas"/>
              </a:rPr>
              <a:t>GPIOPinToggle(GPIO_PORTN_BASE,GPIO_PIN_0);</a:t>
            </a:r>
            <a:r>
              <a:rPr dirty="0" sz="1600" spc="-434"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600" spc="-5">
                <a:latin typeface="Consolas"/>
                <a:cs typeface="Consolas"/>
              </a:rPr>
              <a:t>;} 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case </a:t>
            </a:r>
            <a:r>
              <a:rPr dirty="0" sz="1600" spc="-5">
                <a:latin typeface="Consolas"/>
                <a:cs typeface="Consolas"/>
              </a:rPr>
              <a:t>4: {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</a:t>
            </a:r>
            <a:r>
              <a:rPr dirty="0" sz="160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3</a:t>
            </a:r>
            <a:endParaRPr sz="1600">
              <a:latin typeface="Consolas"/>
              <a:cs typeface="Consolas"/>
            </a:endParaRPr>
          </a:p>
          <a:p>
            <a:pPr marL="2277110">
              <a:lnSpc>
                <a:spcPts val="1845"/>
              </a:lnSpc>
            </a:pPr>
            <a:r>
              <a:rPr dirty="0" sz="1600" spc="-5">
                <a:latin typeface="Consolas"/>
                <a:cs typeface="Consolas"/>
              </a:rPr>
              <a:t>GPIOPinToggle(GPIO_PORTF_BASE,GPIO_PIN_4);</a:t>
            </a:r>
            <a:r>
              <a:rPr dirty="0" sz="1600" spc="-430"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600" spc="-5">
                <a:latin typeface="Consolas"/>
                <a:cs typeface="Consolas"/>
              </a:rPr>
              <a:t>;}</a:t>
            </a:r>
            <a:endParaRPr sz="1600">
              <a:latin typeface="Consolas"/>
              <a:cs typeface="Consolas"/>
            </a:endParaRPr>
          </a:p>
          <a:p>
            <a:pPr marL="2277110" marR="5080" indent="-447040">
              <a:lnSpc>
                <a:spcPts val="19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case </a:t>
            </a:r>
            <a:r>
              <a:rPr dirty="0" sz="1600" spc="-5">
                <a:latin typeface="Consolas"/>
                <a:cs typeface="Consolas"/>
              </a:rPr>
              <a:t>13: {</a:t>
            </a:r>
            <a:r>
              <a:rPr dirty="0" sz="1600" spc="-5">
                <a:solidFill>
                  <a:srgbClr val="3E7E5F"/>
                </a:solidFill>
                <a:latin typeface="Consolas"/>
                <a:cs typeface="Consolas"/>
              </a:rPr>
              <a:t>// 4  </a:t>
            </a:r>
            <a:r>
              <a:rPr dirty="0" sz="1600" spc="-5">
                <a:latin typeface="Consolas"/>
                <a:cs typeface="Consolas"/>
              </a:rPr>
              <a:t>GPIOPinToggle(GPIO_PORTF_BASE,GPIO_PIN_0);</a:t>
            </a:r>
            <a:r>
              <a:rPr dirty="0" sz="1600" spc="-430">
                <a:latin typeface="Consolas"/>
                <a:cs typeface="Consolas"/>
              </a:rPr>
              <a:t>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600" spc="-5">
                <a:latin typeface="Consolas"/>
                <a:cs typeface="Consolas"/>
              </a:rPr>
              <a:t>;}</a:t>
            </a:r>
            <a:endParaRPr sz="1600">
              <a:latin typeface="Consolas"/>
              <a:cs typeface="Consolas"/>
            </a:endParaRPr>
          </a:p>
          <a:p>
            <a:pPr marL="1830070" marR="4084954">
              <a:lnSpc>
                <a:spcPts val="1920"/>
              </a:lnSpc>
              <a:spcBef>
                <a:spcPts val="20"/>
              </a:spcBef>
            </a:pP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default</a:t>
            </a:r>
            <a:r>
              <a:rPr dirty="0" sz="1600" spc="-5">
                <a:latin typeface="Consolas"/>
                <a:cs typeface="Consolas"/>
              </a:rPr>
              <a:t>: </a:t>
            </a:r>
            <a:r>
              <a:rPr dirty="0" sz="1600" spc="-5" b="1">
                <a:solidFill>
                  <a:srgbClr val="7E0054"/>
                </a:solidFill>
                <a:latin typeface="Consolas"/>
                <a:cs typeface="Consolas"/>
              </a:rPr>
              <a:t>break</a:t>
            </a:r>
            <a:r>
              <a:rPr dirty="0" sz="1600" spc="-5">
                <a:latin typeface="Consolas"/>
                <a:cs typeface="Consolas"/>
              </a:rPr>
              <a:t>;}  </a:t>
            </a:r>
            <a:r>
              <a:rPr dirty="0" sz="1600" spc="-5">
                <a:latin typeface="Consolas"/>
                <a:cs typeface="Consolas"/>
              </a:rPr>
              <a:t>KeyQueueIndex--;}</a:t>
            </a:r>
            <a:endParaRPr sz="1600">
              <a:latin typeface="Consolas"/>
              <a:cs typeface="Consolas"/>
            </a:endParaRPr>
          </a:p>
          <a:p>
            <a:pPr marL="732790">
              <a:lnSpc>
                <a:spcPts val="1855"/>
              </a:lnSpc>
            </a:pPr>
            <a:r>
              <a:rPr dirty="0" sz="1600" spc="-5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264" y="1135316"/>
            <a:ext cx="379285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dirty="0" sz="2000"/>
              <a:t>6</a:t>
            </a:r>
            <a:r>
              <a:rPr dirty="0" sz="2000"/>
              <a:t>	</a:t>
            </a:r>
            <a:r>
              <a:rPr dirty="0"/>
              <a:t>中断驱动的按键程序示例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065"/>
              </a:lnSpc>
            </a:pPr>
            <a:fld id="{81D60167-4931-47E6-BA6A-407CBD079E47}" type="slidenum">
              <a:rPr dirty="0" spc="-5"/>
              <a:t>29</a:t>
            </a:fld>
            <a:r>
              <a:rPr dirty="0" spc="-5"/>
              <a:t>/83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3377" y="1782000"/>
            <a:ext cx="6956425" cy="318008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0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中断驱动的扫描按键程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序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0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事务处理代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码</a:t>
            </a:r>
            <a:endParaRPr sz="1600">
              <a:latin typeface="SimHei"/>
              <a:cs typeface="SimHei"/>
            </a:endParaRPr>
          </a:p>
          <a:p>
            <a:pPr>
              <a:lnSpc>
                <a:spcPct val="100000"/>
              </a:lnSpc>
            </a:pPr>
            <a:endParaRPr sz="1700">
              <a:latin typeface="SimHei"/>
              <a:cs typeface="Sim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SimHei"/>
              <a:cs typeface="SimHei"/>
            </a:endParaRPr>
          </a:p>
          <a:p>
            <a:pPr marL="153670">
              <a:lnSpc>
                <a:spcPct val="100000"/>
              </a:lnSpc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void </a:t>
            </a:r>
            <a:r>
              <a:rPr dirty="0" sz="1800" b="1">
                <a:latin typeface="Consolas"/>
                <a:cs typeface="Consolas"/>
              </a:rPr>
              <a:t>GPIOPinToggle</a:t>
            </a:r>
            <a:r>
              <a:rPr dirty="0" sz="1800">
                <a:latin typeface="Consolas"/>
                <a:cs typeface="Consolas"/>
              </a:rPr>
              <a:t>(</a:t>
            </a:r>
            <a:r>
              <a:rPr dirty="0" sz="1800">
                <a:solidFill>
                  <a:srgbClr val="005031"/>
                </a:solidFill>
                <a:latin typeface="Consolas"/>
                <a:cs typeface="Consolas"/>
              </a:rPr>
              <a:t>uint32_t </a:t>
            </a:r>
            <a:r>
              <a:rPr dirty="0" sz="1800">
                <a:latin typeface="Consolas"/>
                <a:cs typeface="Consolas"/>
              </a:rPr>
              <a:t>ui32Port, </a:t>
            </a:r>
            <a:r>
              <a:rPr dirty="0" sz="1800">
                <a:solidFill>
                  <a:srgbClr val="005031"/>
                </a:solidFill>
                <a:latin typeface="Consolas"/>
                <a:cs typeface="Consolas"/>
              </a:rPr>
              <a:t>uint8_t</a:t>
            </a:r>
            <a:r>
              <a:rPr dirty="0" sz="1800" spc="-100">
                <a:solidFill>
                  <a:srgbClr val="005031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ui8Pin){</a:t>
            </a:r>
            <a:endParaRPr sz="1800">
              <a:latin typeface="Consolas"/>
              <a:cs typeface="Consolas"/>
            </a:endParaRPr>
          </a:p>
          <a:p>
            <a:pPr marL="1159510" marR="1640205" indent="-502920">
              <a:lnSpc>
                <a:spcPct val="100000"/>
              </a:lnSpc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dirty="0" sz="1800">
                <a:latin typeface="Consolas"/>
                <a:cs typeface="Consolas"/>
              </a:rPr>
              <a:t>(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GPIOPinRead</a:t>
            </a:r>
            <a:r>
              <a:rPr dirty="0" sz="1800">
                <a:latin typeface="Consolas"/>
                <a:cs typeface="Consolas"/>
              </a:rPr>
              <a:t>(ui32Port,ui8Pin)){  </a:t>
            </a: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800">
                <a:latin typeface="Consolas"/>
                <a:cs typeface="Consolas"/>
              </a:rPr>
              <a:t>(ui32Port,ui8Pin,0);}</a:t>
            </a:r>
            <a:endParaRPr sz="1800">
              <a:latin typeface="Consolas"/>
              <a:cs typeface="Consolas"/>
            </a:endParaRPr>
          </a:p>
          <a:p>
            <a:pPr marL="656590">
              <a:lnSpc>
                <a:spcPct val="100000"/>
              </a:lnSpc>
            </a:pPr>
            <a:r>
              <a:rPr dirty="0" sz="1800" b="1">
                <a:solidFill>
                  <a:srgbClr val="7E0054"/>
                </a:solidFill>
                <a:latin typeface="Consolas"/>
                <a:cs typeface="Consolas"/>
              </a:rPr>
              <a:t>else</a:t>
            </a:r>
            <a:r>
              <a:rPr dirty="0" sz="180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159510">
              <a:lnSpc>
                <a:spcPct val="100000"/>
              </a:lnSpc>
            </a:pPr>
            <a:r>
              <a:rPr dirty="0" sz="1800" b="1">
                <a:solidFill>
                  <a:srgbClr val="632880"/>
                </a:solidFill>
                <a:latin typeface="Consolas"/>
                <a:cs typeface="Consolas"/>
              </a:rPr>
              <a:t>GPIOPinWrite</a:t>
            </a:r>
            <a:r>
              <a:rPr dirty="0" sz="1800">
                <a:latin typeface="Consolas"/>
                <a:cs typeface="Consolas"/>
              </a:rPr>
              <a:t>(ui32Port,ui8Pin,ui8Pin);</a:t>
            </a:r>
            <a:endParaRPr sz="1800">
              <a:latin typeface="Consolas"/>
              <a:cs typeface="Consolas"/>
            </a:endParaRPr>
          </a:p>
          <a:p>
            <a:pPr marL="65659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5367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77" y="1780730"/>
            <a:ext cx="1924685" cy="6616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85"/>
              </a:spcBef>
              <a:buFont typeface="Wingdings"/>
              <a:buChar char="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C00000"/>
                </a:solidFill>
                <a:latin typeface="Times New Roman"/>
                <a:cs typeface="Times New Roman"/>
              </a:rPr>
              <a:t>CPU</a:t>
            </a:r>
            <a:r>
              <a:rPr dirty="0" sz="1600">
                <a:solidFill>
                  <a:srgbClr val="C00000"/>
                </a:solidFill>
                <a:latin typeface="SimHei"/>
                <a:cs typeface="SimHei"/>
              </a:rPr>
              <a:t>的中断和异</a:t>
            </a:r>
            <a:r>
              <a:rPr dirty="0" sz="1600" spc="-5">
                <a:solidFill>
                  <a:srgbClr val="C00000"/>
                </a:solidFill>
                <a:latin typeface="SimHei"/>
                <a:cs typeface="SimHei"/>
              </a:rPr>
              <a:t>常</a:t>
            </a:r>
            <a:endParaRPr sz="1600">
              <a:latin typeface="SimHei"/>
              <a:cs typeface="SimHei"/>
            </a:endParaRPr>
          </a:p>
          <a:p>
            <a:pPr lvl="1" marL="582930" indent="-285750">
              <a:lnSpc>
                <a:spcPct val="100000"/>
              </a:lnSpc>
              <a:spcBef>
                <a:spcPts val="585"/>
              </a:spcBef>
              <a:buFont typeface="Wingdings"/>
              <a:buChar char=""/>
              <a:tabLst>
                <a:tab pos="582295" algn="l"/>
                <a:tab pos="58293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外部中断列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表</a:t>
            </a:r>
            <a:endParaRPr sz="16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857" y="4640135"/>
            <a:ext cx="2545715" cy="6591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7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异常编号与中断编号不</a:t>
            </a:r>
            <a:r>
              <a:rPr dirty="0" sz="1600" spc="-5">
                <a:solidFill>
                  <a:srgbClr val="001F5F"/>
                </a:solidFill>
                <a:latin typeface="SimHei"/>
                <a:cs typeface="SimHei"/>
              </a:rPr>
              <a:t>同</a:t>
            </a:r>
            <a:endParaRPr sz="1600">
              <a:latin typeface="SimHei"/>
              <a:cs typeface="SimHei"/>
            </a:endParaRPr>
          </a:p>
          <a:p>
            <a:pPr marL="298450" indent="-285750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中断编号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=</a:t>
            </a:r>
            <a:r>
              <a:rPr dirty="0" sz="1600">
                <a:solidFill>
                  <a:srgbClr val="001F5F"/>
                </a:solidFill>
                <a:latin typeface="SimHei"/>
                <a:cs typeface="SimHei"/>
              </a:rPr>
              <a:t>异常编号</a:t>
            </a:r>
            <a:r>
              <a:rPr dirty="0" sz="1600" spc="-5">
                <a:solidFill>
                  <a:srgbClr val="001F5F"/>
                </a:solidFill>
                <a:latin typeface="Times New Roman"/>
                <a:cs typeface="Times New Roman"/>
              </a:rPr>
              <a:t>-16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272" y="1126236"/>
            <a:ext cx="6126480" cy="504825"/>
            <a:chOff x="271272" y="1126236"/>
            <a:chExt cx="6126480" cy="504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7" y="1127773"/>
              <a:ext cx="6086854" cy="499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1126236"/>
              <a:ext cx="505968" cy="504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1159764"/>
              <a:ext cx="440435" cy="440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708" y="1182509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59">
                  <a:moveTo>
                    <a:pt x="194729" y="390867"/>
                  </a:moveTo>
                  <a:lnTo>
                    <a:pt x="149961" y="385706"/>
                  </a:lnTo>
                  <a:lnTo>
                    <a:pt x="108876" y="370999"/>
                  </a:lnTo>
                  <a:lnTo>
                    <a:pt x="72654" y="347916"/>
                  </a:lnTo>
                  <a:lnTo>
                    <a:pt x="42475" y="317625"/>
                  </a:lnTo>
                  <a:lnTo>
                    <a:pt x="19519" y="281294"/>
                  </a:lnTo>
                  <a:lnTo>
                    <a:pt x="4967" y="240091"/>
                  </a:lnTo>
                  <a:lnTo>
                    <a:pt x="0" y="195186"/>
                  </a:lnTo>
                  <a:lnTo>
                    <a:pt x="4967" y="150468"/>
                  </a:lnTo>
                  <a:lnTo>
                    <a:pt x="19519" y="109398"/>
                  </a:lnTo>
                  <a:lnTo>
                    <a:pt x="42475" y="73155"/>
                  </a:lnTo>
                  <a:lnTo>
                    <a:pt x="72654" y="42916"/>
                  </a:lnTo>
                  <a:lnTo>
                    <a:pt x="108876" y="19859"/>
                  </a:lnTo>
                  <a:lnTo>
                    <a:pt x="149961" y="5161"/>
                  </a:lnTo>
                  <a:lnTo>
                    <a:pt x="194729" y="0"/>
                  </a:lnTo>
                  <a:lnTo>
                    <a:pt x="239494" y="5161"/>
                  </a:lnTo>
                  <a:lnTo>
                    <a:pt x="280587" y="19865"/>
                  </a:lnTo>
                  <a:lnTo>
                    <a:pt x="316838" y="42936"/>
                  </a:lnTo>
                  <a:lnTo>
                    <a:pt x="347073" y="73202"/>
                  </a:lnTo>
                  <a:lnTo>
                    <a:pt x="370121" y="109491"/>
                  </a:lnTo>
                  <a:lnTo>
                    <a:pt x="384809" y="150628"/>
                  </a:lnTo>
                  <a:lnTo>
                    <a:pt x="389966" y="195440"/>
                  </a:lnTo>
                  <a:lnTo>
                    <a:pt x="384809" y="240251"/>
                  </a:lnTo>
                  <a:lnTo>
                    <a:pt x="370121" y="281386"/>
                  </a:lnTo>
                  <a:lnTo>
                    <a:pt x="347073" y="317672"/>
                  </a:lnTo>
                  <a:lnTo>
                    <a:pt x="316838" y="347936"/>
                  </a:lnTo>
                  <a:lnTo>
                    <a:pt x="280587" y="371005"/>
                  </a:lnTo>
                  <a:lnTo>
                    <a:pt x="239494" y="385706"/>
                  </a:lnTo>
                  <a:lnTo>
                    <a:pt x="194729" y="39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4489" y="1135316"/>
            <a:ext cx="3161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000"/>
              <a:t>1</a:t>
            </a:r>
            <a:r>
              <a:rPr dirty="0" sz="2000"/>
              <a:t>	</a:t>
            </a:r>
            <a:r>
              <a:rPr dirty="0"/>
              <a:t>中断与异常基本概念</a:t>
            </a:r>
            <a:endParaRPr sz="20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480" y="2619755"/>
            <a:ext cx="7559040" cy="158504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2022-10-18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0">
              <a:lnSpc>
                <a:spcPts val="2065"/>
              </a:lnSpc>
            </a:pPr>
            <a:fld id="{81D60167-4931-47E6-BA6A-407CBD079E47}" type="slidenum">
              <a:rPr dirty="0" spc="-5"/>
              <a:t>1</a:t>
            </a:fld>
            <a:r>
              <a:rPr dirty="0" spc="-5"/>
              <a:t>/83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2022-10-31T23:22:46Z</dcterms:created>
  <dcterms:modified xsi:type="dcterms:W3CDTF">2022-10-31T23:22:46Z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2022-10-31T00:00:00Z</vt:filetime>
  </property>
</Properties>
</file>